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  <p:sldMasterId id="2147483680" r:id="rId2"/>
    <p:sldMasterId id="2147485039" r:id="rId3"/>
  </p:sldMasterIdLst>
  <p:notesMasterIdLst>
    <p:notesMasterId r:id="rId10"/>
  </p:notesMasterIdLst>
  <p:handoutMasterIdLst>
    <p:handoutMasterId r:id="rId11"/>
  </p:handoutMasterIdLst>
  <p:sldIdLst>
    <p:sldId id="278" r:id="rId4"/>
    <p:sldId id="277" r:id="rId5"/>
    <p:sldId id="256" r:id="rId6"/>
    <p:sldId id="275" r:id="rId7"/>
    <p:sldId id="272" r:id="rId8"/>
    <p:sldId id="266" r:id="rId9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qr0500qwtoRwk0z@microsoft.pseudonym.fu-berlin.de" initials="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1F1F1"/>
    <a:srgbClr val="F2F2F2"/>
    <a:srgbClr val="F4F4F4"/>
    <a:srgbClr val="F0F0F0"/>
    <a:srgbClr val="FAFAFA"/>
    <a:srgbClr val="F8F8F8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A107856-5554-42FB-B03E-39F5DBC370BA}" styleName="Mittlere Formatvorlage 4 - Akz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718" autoAdjust="0"/>
    <p:restoredTop sz="94710" autoAdjust="0"/>
  </p:normalViewPr>
  <p:slideViewPr>
    <p:cSldViewPr>
      <p:cViewPr varScale="1">
        <p:scale>
          <a:sx n="150" d="100"/>
          <a:sy n="150" d="100"/>
        </p:scale>
        <p:origin x="246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E1EE9813-AF6C-4BE7-98C0-EF6D34132EC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757" tIns="47378" rIns="94757" bIns="47378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solidFill>
                  <a:srgbClr val="00245B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89D80ED-9860-4B3B-BFC5-48E9DABEEF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757" tIns="47378" rIns="94757" bIns="47378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solidFill>
                  <a:srgbClr val="00245B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0" name="Rectangle 4">
            <a:extLst>
              <a:ext uri="{FF2B5EF4-FFF2-40B4-BE49-F238E27FC236}">
                <a16:creationId xmlns:a16="http://schemas.microsoft.com/office/drawing/2014/main" id="{68414660-4C0F-4529-9C6E-D9FAFF5846B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757" tIns="47378" rIns="94757" bIns="47378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solidFill>
                  <a:srgbClr val="00245B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3E309550-B10D-4BD3-879E-3FBA6DF21750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4757" tIns="47378" rIns="94757" bIns="47378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solidFill>
                  <a:srgbClr val="00245B"/>
                </a:solidFill>
              </a:defRPr>
            </a:lvl1pPr>
          </a:lstStyle>
          <a:p>
            <a:pPr>
              <a:defRPr/>
            </a:pPr>
            <a:fld id="{7A9EFDF3-3314-47F2-B312-3F63725835C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F10FF70A-1EEE-451F-9973-D5568C0CE07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6164B907-90A9-4EB5-9ACC-5C55475B35E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26149DA6-8932-455E-A40F-40108F4CD45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3175C061-6AEB-44C1-A048-99DE87B84947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Klicken Sie, um die Formate des Vorlagentextes zu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BADC9044-D1AF-4756-8AE6-0D7913408A2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4823" name="Rectangle 7">
            <a:extLst>
              <a:ext uri="{FF2B5EF4-FFF2-40B4-BE49-F238E27FC236}">
                <a16:creationId xmlns:a16="http://schemas.microsoft.com/office/drawing/2014/main" id="{D7A16FFE-412B-405B-A4F4-58674E8CCA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757" tIns="47378" rIns="94757" bIns="47378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868022-D590-48F1-B64D-0868C7A5098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>
            <a:extLst>
              <a:ext uri="{FF2B5EF4-FFF2-40B4-BE49-F238E27FC236}">
                <a16:creationId xmlns:a16="http://schemas.microsoft.com/office/drawing/2014/main" id="{406BD232-45E7-41B2-A518-B5DE9FB906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>
            <a:extLst>
              <a:ext uri="{FF2B5EF4-FFF2-40B4-BE49-F238E27FC236}">
                <a16:creationId xmlns:a16="http://schemas.microsoft.com/office/drawing/2014/main" id="{15AE2199-F03C-4DC8-ADC0-EDA96DC30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cs typeface="Arial" panose="020B0604020202020204" pitchFamily="34" charset="0"/>
            </a:endParaRPr>
          </a:p>
        </p:txBody>
      </p:sp>
      <p:sp>
        <p:nvSpPr>
          <p:cNvPr id="27652" name="Foliennummernplatzhalter 3">
            <a:extLst>
              <a:ext uri="{FF2B5EF4-FFF2-40B4-BE49-F238E27FC236}">
                <a16:creationId xmlns:a16="http://schemas.microsoft.com/office/drawing/2014/main" id="{48D51AAD-38B4-48F8-9F12-2EB9EAD52F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477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defTabSz="9477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defTabSz="9477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defTabSz="9477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defTabSz="947738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fld id="{3777412A-297C-4DD3-B65E-CC9A1977180F}" type="slidenum">
              <a:rPr lang="de-DE" altLang="de-DE" smtClean="0">
                <a:latin typeface="Times New Roman" panose="02020603050405020304" pitchFamily="18" charset="0"/>
              </a:rPr>
              <a:pPr/>
              <a:t>4</a:t>
            </a:fld>
            <a:endParaRPr lang="de-DE" altLang="de-DE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2">
            <a:extLst>
              <a:ext uri="{FF2B5EF4-FFF2-40B4-BE49-F238E27FC236}">
                <a16:creationId xmlns:a16="http://schemas.microsoft.com/office/drawing/2014/main" id="{0E5383F9-3582-47A6-8787-0AA45992F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1150938"/>
            <a:ext cx="5221287" cy="2101850"/>
          </a:xfrm>
          <a:prstGeom prst="rect">
            <a:avLst/>
          </a:prstGeom>
          <a:solidFill>
            <a:srgbClr val="A9A79B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endParaRPr lang="de-DE" altLang="de-DE"/>
          </a:p>
        </p:txBody>
      </p:sp>
      <p:pic>
        <p:nvPicPr>
          <p:cNvPr id="5" name="Picture 29" descr="Panorama2">
            <a:extLst>
              <a:ext uri="{FF2B5EF4-FFF2-40B4-BE49-F238E27FC236}">
                <a16:creationId xmlns:a16="http://schemas.microsoft.com/office/drawing/2014/main" id="{F075D56F-7CE0-44BA-88E3-BBAA974DD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0938"/>
            <a:ext cx="3152775" cy="210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6">
            <a:extLst>
              <a:ext uri="{FF2B5EF4-FFF2-40B4-BE49-F238E27FC236}">
                <a16:creationId xmlns:a16="http://schemas.microsoft.com/office/drawing/2014/main" id="{AF2FB9F4-E01C-40D9-94EB-5462B7FB43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2636838"/>
            <a:ext cx="6445250" cy="863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de-DE" altLang="de-DE" sz="240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DD84E430-4418-462B-A5A9-512616B95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29125" y="5715000"/>
            <a:ext cx="6445250" cy="571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de-DE" altLang="de-DE" sz="240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A58B45FA-A92D-4BC2-9BBF-E7CF8C57EF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4050" y="2636838"/>
            <a:ext cx="6445250" cy="863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endParaRPr lang="de-DE" altLang="de-DE" sz="2400"/>
          </a:p>
        </p:txBody>
      </p:sp>
      <p:pic>
        <p:nvPicPr>
          <p:cNvPr id="9" name="Picture 24" descr="Logo_RGB_300dpi">
            <a:extLst>
              <a:ext uri="{FF2B5EF4-FFF2-40B4-BE49-F238E27FC236}">
                <a16:creationId xmlns:a16="http://schemas.microsoft.com/office/drawing/2014/main" id="{C40BDEF9-3670-41D2-ACCB-57035FCB2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8438"/>
            <a:ext cx="2946400" cy="77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8725" name="Rectangle 21"/>
          <p:cNvSpPr>
            <a:spLocks noGrp="1" noChangeArrowheads="1"/>
          </p:cNvSpPr>
          <p:nvPr>
            <p:ph type="ctrTitle"/>
          </p:nvPr>
        </p:nvSpPr>
        <p:spPr>
          <a:xfrm>
            <a:off x="539750" y="3598863"/>
            <a:ext cx="8353425" cy="973137"/>
          </a:xfrm>
        </p:spPr>
        <p:txBody>
          <a:bodyPr anchor="t"/>
          <a:lstStyle>
            <a:lvl1pPr>
              <a:lnSpc>
                <a:spcPct val="120000"/>
              </a:lnSpc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28726" name="Rectangle 22"/>
          <p:cNvSpPr>
            <a:spLocks noGrp="1" noChangeArrowheads="1"/>
          </p:cNvSpPr>
          <p:nvPr>
            <p:ph type="subTitle" idx="1"/>
          </p:nvPr>
        </p:nvSpPr>
        <p:spPr>
          <a:xfrm>
            <a:off x="539750" y="4857750"/>
            <a:ext cx="8353425" cy="1458913"/>
          </a:xfrm>
        </p:spPr>
        <p:txBody>
          <a:bodyPr/>
          <a:lstStyle>
            <a:lvl1pPr>
              <a:lnSpc>
                <a:spcPct val="112000"/>
              </a:lnSpc>
              <a:defRPr/>
            </a:lvl1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7802963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F572962-6FF1-4B13-B4CE-485D9251F0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</p:spTree>
    <p:extLst>
      <p:ext uri="{BB962C8B-B14F-4D97-AF65-F5344CB8AC3E}">
        <p14:creationId xmlns:p14="http://schemas.microsoft.com/office/powerpoint/2010/main" val="1054655165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05613" y="533400"/>
            <a:ext cx="2087562" cy="57832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9750" y="533400"/>
            <a:ext cx="6113463" cy="5783263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00D00544-0D50-4E1A-8DA9-08F3006720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</p:spTree>
    <p:extLst>
      <p:ext uri="{BB962C8B-B14F-4D97-AF65-F5344CB8AC3E}">
        <p14:creationId xmlns:p14="http://schemas.microsoft.com/office/powerpoint/2010/main" val="209629522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DECE873-67A8-4157-8901-8882A0611C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27523-94B4-4D8F-B992-1D7C89361821}" type="datetime4">
              <a:rPr lang="en-US"/>
              <a:pPr>
                <a:defRPr/>
              </a:pPr>
              <a:t>August 31, 2023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70DB365-2692-40C7-B385-041513756E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Freie Universität Berlin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1889187-62B2-4EFC-9526-1AE381EE9C1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CC25D-7B34-4715-B670-3B028FE615C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094668852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58E93C-7D6E-4DB9-B6FE-497524261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CAA79-1E50-4900-AD86-F739864F65FE}" type="datetime4">
              <a:rPr lang="en-US"/>
              <a:pPr>
                <a:defRPr/>
              </a:pPr>
              <a:t>August 31, 2023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E15D89-E440-426E-A40E-825F5E3B49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Freie Universität Berlin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9F29540-6F0B-4081-A36F-79F2BA6AD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E43686-A0CA-4C76-A89A-37C8722C55D7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39535795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2E979B-7A47-449F-B034-B5829574BE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367CF8-B75B-48A8-95AD-5E3D7831FA6E}" type="datetime4">
              <a:rPr lang="en-US"/>
              <a:pPr>
                <a:defRPr/>
              </a:pPr>
              <a:t>August 31, 2023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1BE28A-524C-47B6-BA55-2F70BA90857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Freie Universität Berlin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62A85BB-68AA-4C94-9F37-9EC51B96B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3896A-E538-42D2-A884-D117E300E241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2843779968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6C50749-47B2-4A55-942A-881EDCBD02E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DA87A-1FEE-4461-9CD2-234CA8E85FBD}" type="datetime4">
              <a:rPr lang="en-US"/>
              <a:pPr>
                <a:defRPr/>
              </a:pPr>
              <a:t>August 31, 2023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B2589A-CFF1-4600-BEE7-117D0948FBE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Freie Universität Berlin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3D71CA-1D75-461A-825C-05D366C076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DADDF-5CF5-43B4-ADA4-0FCFE74AE2F4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93816118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DAAB3DD-0CE6-4000-AD6D-71F4BA937B0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A8F99-FF73-4546-81A2-7FF2A4FA2F1C}" type="datetime4">
              <a:rPr lang="en-US"/>
              <a:pPr>
                <a:defRPr/>
              </a:pPr>
              <a:t>August 31, 2023</a:t>
            </a:fld>
            <a:endParaRPr lang="en-US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CFE2486-B140-4D9A-A84A-FA1BACBAA90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Freie Universität Berlin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2896108-83E2-41CA-B227-0C424F63BA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15A35-30D7-4172-90B1-4D8AC2F2899C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10722738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8D5DAB6-500A-4C67-8E7C-A61B69B6AE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C40134-F5D5-4BF9-BEA4-90FC75269B45}" type="datetime4">
              <a:rPr lang="en-US"/>
              <a:pPr>
                <a:defRPr/>
              </a:pPr>
              <a:t>August 31, 2023</a:t>
            </a:fld>
            <a:endParaRPr lang="en-US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4F340B9-5AAB-455D-AF74-F2B6C9FACD5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Freie Universität Berlin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F8592E4-5435-48E4-8F8E-F929EA14A6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6CFEE2-9408-4750-A188-1B51B209A390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130671300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0816756-C505-4C5E-92F6-5876764580E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BB8ACF-604F-431C-A3BE-2F8542CF812D}" type="datetime4">
              <a:rPr lang="en-US"/>
              <a:pPr>
                <a:defRPr/>
              </a:pPr>
              <a:t>August 31, 2023</a:t>
            </a:fld>
            <a:endParaRPr lang="en-US" dirty="0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67338C77-AAA9-4A17-BD84-44CE9270FFB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Freie Universität Berlin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AE0A3B9-B53C-485F-ABC4-381607460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BF22E1-70E5-479D-96A6-04A6DE653E16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5888469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7AE7BA-AB73-449B-9F6A-17D82D83C4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58D75D-5068-4C93-921D-F168F9944D95}" type="datetime4">
              <a:rPr lang="en-US"/>
              <a:pPr>
                <a:defRPr/>
              </a:pPr>
              <a:t>August 31, 2023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90716-C1D2-4C42-8E9B-A5572D61B7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Freie Universität Berlin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26DF46-9255-404F-8739-402BE32184B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C0F2F-4EF2-46CF-90ED-48C548D48CED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461501028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687790D2-D6F0-4AF9-B5C7-3BCDFEA0A3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</p:spTree>
    <p:extLst>
      <p:ext uri="{BB962C8B-B14F-4D97-AF65-F5344CB8AC3E}">
        <p14:creationId xmlns:p14="http://schemas.microsoft.com/office/powerpoint/2010/main" val="1971753799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FCFC6F-712F-4289-882A-8C55B72D8E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DE7BBD-EE0B-4604-886B-2D80DA273E1C}" type="datetime4">
              <a:rPr lang="en-US"/>
              <a:pPr>
                <a:defRPr/>
              </a:pPr>
              <a:t>August 31, 2023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133726-233F-4C99-9550-D6BFA14D7A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Freie Universität Berlin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2921CCC-53B2-46A6-BBA6-B8CDB41FD4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40955-74F2-4E08-AC91-A02E48998179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840659437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69381CE-7344-4D64-9D5F-C5BBE76E9E5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54DED-25A6-4DD5-A636-259F627D565B}" type="datetime4">
              <a:rPr lang="en-US"/>
              <a:pPr>
                <a:defRPr/>
              </a:pPr>
              <a:t>August 31, 2023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29A1EC5-7CD8-40A9-BD43-18068D09D7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Freie Universität Berlin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A9D479-B2B7-4251-9818-B1865E50C81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4DA91B-2AC9-47AE-96F2-D8672273B61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648161420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7C22BB-207B-4749-8AC4-3FB1B4B6AB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B69D7-E002-4135-9EA4-FC332D8FD0D0}" type="datetime4">
              <a:rPr lang="en-US"/>
              <a:pPr>
                <a:defRPr/>
              </a:pPr>
              <a:t>August 31, 2023</a:t>
            </a:fld>
            <a:endParaRPr lang="en-US" dirty="0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2CD934-C407-4CFD-9346-C464BA4D61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Freie Universität Berlin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EA26AD9-843D-439D-817B-0BDA358C50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8BCD83-7AEF-4321-B161-D280886A8EBF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103315317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SD-PanelTitle-GrommetsCombined.png">
            <a:extLst>
              <a:ext uri="{FF2B5EF4-FFF2-40B4-BE49-F238E27FC236}">
                <a16:creationId xmlns:a16="http://schemas.microsoft.com/office/drawing/2014/main" id="{B1F1547E-B380-4818-9A7D-EFB35BF3D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8790081A-A412-41DC-8AA4-C0035F408412}"/>
              </a:ext>
            </a:extLst>
          </p:cNvPr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13E73F2-355C-46F6-81C1-4523A77EA6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D347D-5ACD-4C99-B74B-A9C85AD731AF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0A407C6A-60C7-4164-BFF3-38D2D296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546808-BB67-460C-8E75-F1A1EA23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F2712-F30E-4E0A-967B-A65FC1FDDD1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255587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B48E2D8A-5087-430E-A037-C8DA9AA7F19F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2AFF1B-3580-4372-930D-544213084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A250-FF31-4206-8172-F9D3106AACB1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ED02A6-AB49-40F8-9FF2-83C5C826D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CB07651-461A-4EEA-8CA1-BC68A898E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EF2929-2F79-4A54-8A6D-69B71C2A76CF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753968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>
            <a:extLst>
              <a:ext uri="{FF2B5EF4-FFF2-40B4-BE49-F238E27FC236}">
                <a16:creationId xmlns:a16="http://schemas.microsoft.com/office/drawing/2014/main" id="{CDF7C847-4A4D-4C71-BACF-A89393C23572}"/>
              </a:ext>
            </a:extLst>
          </p:cNvPr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C30B41-E3C4-4B5B-92E8-9E16463AA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6027F-7875-4030-9381-8BD8C4F21935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DCC96D-A64E-4D75-80B7-BC1218B58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7F5DA0B-5DE5-4CDF-BBFA-13EF86D94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9B15C-B2C9-42B5-B6C6-AC014587019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74774"/>
      </p:ext>
    </p:extLst>
  </p:cSld>
  <p:clrMapOvr>
    <a:masterClrMapping/>
  </p:clrMapOvr>
  <p:hf sldNum="0"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F7E78355-C445-4FEA-B40D-6AED8156D539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83A3BB79-DE7E-443F-84D6-32B709FFD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6027F-7875-4030-9381-8BD8C4F21935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66AFF19C-0085-4EF9-AC10-B74E9B25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C46A2BC6-0F35-43FB-A528-575AB400F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C1944-1047-460E-8540-4C63BFBE5BA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7034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>
            <a:extLst>
              <a:ext uri="{FF2B5EF4-FFF2-40B4-BE49-F238E27FC236}">
                <a16:creationId xmlns:a16="http://schemas.microsoft.com/office/drawing/2014/main" id="{EE13537A-3DE2-498C-825D-D5AC86122CC2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1944EAE4-67B3-4978-8165-0DA1AF2029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6027F-7875-4030-9381-8BD8C4F21935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FACFD696-9939-4CB9-A451-6FDDC70E5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7435692C-D8BE-4E0B-9AD1-CB4CE2E01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8089D-D2A5-4C9F-BEF1-EC4A864B189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11332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>
            <a:extLst>
              <a:ext uri="{FF2B5EF4-FFF2-40B4-BE49-F238E27FC236}">
                <a16:creationId xmlns:a16="http://schemas.microsoft.com/office/drawing/2014/main" id="{A0F59311-F4BE-4889-BD10-884FD8F8423E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193A5194-4E43-4933-9FE7-24699BC0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A250-FF31-4206-8172-F9D3106AACB1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B21F5A80-04F8-4E8D-9D73-EE09819F9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058FC69F-25EA-460A-AFAA-1F3BF33C9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1F00B-80C5-43E6-9F09-9DA528BF118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9784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F6C286A-7812-4E40-BE38-9589C3C07F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EF0D-F0BB-DE4B-95CE-6DB70DBA9567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EBAFB21-743D-480D-B411-A3835313C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36517FC6-2073-4CC8-9FB5-4FAB0D6AD6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BAB93-CDF0-47BB-A935-E3AD0A0B4F6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70416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F9BDD2B-9BBE-47FB-AFA6-73F6260DBB9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</p:spTree>
    <p:extLst>
      <p:ext uri="{BB962C8B-B14F-4D97-AF65-F5344CB8AC3E}">
        <p14:creationId xmlns:p14="http://schemas.microsoft.com/office/powerpoint/2010/main" val="973582570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1969C599-712C-497B-940F-33BA85905552}"/>
              </a:ext>
            </a:extLst>
          </p:cNvPr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AC51C71E-160E-4C0F-9AFC-792235A92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A250-FF31-4206-8172-F9D3106AACB1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99CDD77-C7BE-4F6D-8040-7C6ACECA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E165ECF-7215-4C34-ABBC-D6495AAE7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AA57D-F2A6-45B7-8FA7-79C8F78B33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6001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0EC2DB4-0477-4945-9975-787A0D9D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EF0D-F0BB-DE4B-95CE-6DB70DBA9567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082A27C-3FCD-438A-B446-74CDDBD83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2AC800-E3CA-414B-8FE1-E0445948C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135C9-A2E4-4F04-9500-B613283336F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39475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de-DE" noProof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2D71FF-6D62-4F65-9453-F7422363D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EF0D-F0BB-DE4B-95CE-6DB70DBA9567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991D54-DCEE-46C5-AC0A-4A4B1E781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5E8774B-3356-4508-BD27-DBBC7D55C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2D4B8-CF6B-48B5-B49F-C66125C3C88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037527"/>
      </p:ext>
    </p:extLst>
  </p:cSld>
  <p:clrMapOvr>
    <a:masterClrMapping/>
  </p:clrMapOvr>
  <p:hf sldNum="0"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306C6364-6C51-4715-92C8-A46194237788}"/>
              </a:ext>
            </a:extLst>
          </p:cNvPr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CABC737-1ED9-49E6-9062-CB5052DAB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347D-5ACD-4C99-B74B-A9C85AD731AF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C8837AD-193A-4B8C-B7A6-A2C2DBDA4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554B455-1776-4570-B77F-3915C7363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0AFDF-07C9-4FE6-A8E4-D36389D80E9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96911"/>
      </p:ext>
    </p:extLst>
  </p:cSld>
  <p:clrMapOvr>
    <a:masterClrMapping/>
  </p:clrMapOvr>
  <p:hf sldNum="0"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3">
            <a:extLst>
              <a:ext uri="{FF2B5EF4-FFF2-40B4-BE49-F238E27FC236}">
                <a16:creationId xmlns:a16="http://schemas.microsoft.com/office/drawing/2014/main" id="{B8B42DDB-8114-483E-AA73-CCD87ED41A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de-DE" sz="7200"/>
              <a:t>“</a:t>
            </a:r>
          </a:p>
        </p:txBody>
      </p:sp>
      <p:sp>
        <p:nvSpPr>
          <p:cNvPr id="6" name="TextBox 14">
            <a:extLst>
              <a:ext uri="{FF2B5EF4-FFF2-40B4-BE49-F238E27FC236}">
                <a16:creationId xmlns:a16="http://schemas.microsoft.com/office/drawing/2014/main" id="{E08371D9-5836-41F8-B203-6548DCA603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defRPr/>
            </a:pPr>
            <a:r>
              <a:rPr lang="en-US" altLang="de-DE" sz="7200"/>
              <a:t>”</a:t>
            </a:r>
          </a:p>
        </p:txBody>
      </p:sp>
      <p:cxnSp>
        <p:nvCxnSpPr>
          <p:cNvPr id="7" name="Straight Connector 18">
            <a:extLst>
              <a:ext uri="{FF2B5EF4-FFF2-40B4-BE49-F238E27FC236}">
                <a16:creationId xmlns:a16="http://schemas.microsoft.com/office/drawing/2014/main" id="{5C8677BA-A34F-4130-AD08-55BA2A3AAA55}"/>
              </a:ext>
            </a:extLst>
          </p:cNvPr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73DBC4E0-AC40-4393-B7BC-4A64C33785D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347D-5ACD-4C99-B74B-A9C85AD731AF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92C758B-62F3-4937-874D-6419108DC7C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EB45F566-FE38-493F-9018-170E963BC73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9385C-B6BB-4790-9E89-AE0F8F0F832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753191"/>
      </p:ext>
    </p:extLst>
  </p:cSld>
  <p:clrMapOvr>
    <a:masterClrMapping/>
  </p:clrMapOvr>
  <p:hf sldNum="0"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E5685-967A-4AF6-90D1-A8F30D240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BEF0D-F0BB-DE4B-95CE-6DB70DBA9567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7F20CE-6989-4293-8785-75F5B64D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C9191-ABD3-4A67-B0AD-5D2C951F1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9766A-2DC1-4ACE-809D-6E1979D3D52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41398"/>
      </p:ext>
    </p:extLst>
  </p:cSld>
  <p:clrMapOvr>
    <a:masterClrMapping/>
  </p:clrMapOvr>
  <p:hf sldNum="0"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>
            <a:extLst>
              <a:ext uri="{FF2B5EF4-FFF2-40B4-BE49-F238E27FC236}">
                <a16:creationId xmlns:a16="http://schemas.microsoft.com/office/drawing/2014/main" id="{781F296D-1485-4D17-833D-D421709C27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en-US" altLang="de-DE" sz="8000"/>
              <a:t>“</a:t>
            </a: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9BE20FDB-75DE-473D-B911-65FC205529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>
              <a:defRPr/>
            </a:pPr>
            <a:r>
              <a:rPr lang="en-US" altLang="de-DE" sz="8000"/>
              <a:t>”</a:t>
            </a:r>
          </a:p>
        </p:txBody>
      </p:sp>
      <p:cxnSp>
        <p:nvCxnSpPr>
          <p:cNvPr id="7" name="Straight Connector 25">
            <a:extLst>
              <a:ext uri="{FF2B5EF4-FFF2-40B4-BE49-F238E27FC236}">
                <a16:creationId xmlns:a16="http://schemas.microsoft.com/office/drawing/2014/main" id="{7756893D-04F1-4741-BD9A-CB65D7D9987F}"/>
              </a:ext>
            </a:extLst>
          </p:cNvPr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08CB799-1411-46C6-83A4-719A6C39114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347D-5ACD-4C99-B74B-A9C85AD731AF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8AFD6A91-97FC-4961-AF9C-2020509459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8B13C5B-4258-47F8-B532-7B94B959190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349BB-B3E7-4AD4-9B90-8A08443A6E4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319322"/>
      </p:ext>
    </p:extLst>
  </p:cSld>
  <p:clrMapOvr>
    <a:masterClrMapping/>
  </p:clrMapOvr>
  <p:hf sldNum="0"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15EF72E5-F16A-4044-8358-2A17420DF96C}"/>
              </a:ext>
            </a:extLst>
          </p:cNvPr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1756F2E4-1DC8-4A18-9059-C23036BAB10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D347D-5ACD-4C99-B74B-A9C85AD731AF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CE0D9DC-8515-4B16-B438-C60F91AEC85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6008590-EF43-4ACA-82D6-3905FE76047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DF71D-9885-4BDF-8D4E-76E03DE4418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98754"/>
      </p:ext>
    </p:extLst>
  </p:cSld>
  <p:clrMapOvr>
    <a:masterClrMapping/>
  </p:clrMapOvr>
  <p:hf sldNum="0"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2857F06B-04FD-4B38-BF48-51AF918BADFE}"/>
              </a:ext>
            </a:extLst>
          </p:cNvPr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7B7DB1-EAAC-4838-BF2E-823345437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A250-FF31-4206-8172-F9D3106AACB1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55A63B0-9283-43B9-821E-9D48C6E8F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F790E3-58B2-4F18-B146-E0D2A9162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A52AEA-7AE7-4A29-A8BE-030236BD80F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415758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84D7C9D2-85E6-4BFC-84CA-38CCE39F6894}"/>
              </a:ext>
            </a:extLst>
          </p:cNvPr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B43B81-3638-4BED-9AB4-A1038D9C02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09A250-FF31-4206-8172-F9D3106AACB1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DF9CB7A-5693-42BC-A5FA-1CCD268C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2A1F52-9BF7-413A-8164-B36C933A4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044DD-BF1E-40BC-A4FD-CEA68D6E8AB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06249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9750" y="1150938"/>
            <a:ext cx="4100513" cy="516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2663" y="1150938"/>
            <a:ext cx="4100512" cy="5165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0E07911A-8E10-4DE2-9356-C13A0689988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</p:spTree>
    <p:extLst>
      <p:ext uri="{BB962C8B-B14F-4D97-AF65-F5344CB8AC3E}">
        <p14:creationId xmlns:p14="http://schemas.microsoft.com/office/powerpoint/2010/main" val="275518814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C231335-31BC-4B2D-AC3B-48F404EF20C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</p:spTree>
    <p:extLst>
      <p:ext uri="{BB962C8B-B14F-4D97-AF65-F5344CB8AC3E}">
        <p14:creationId xmlns:p14="http://schemas.microsoft.com/office/powerpoint/2010/main" val="1183066631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09E062AF-8BEE-4903-AEF1-7103CE3753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</p:spTree>
    <p:extLst>
      <p:ext uri="{BB962C8B-B14F-4D97-AF65-F5344CB8AC3E}">
        <p14:creationId xmlns:p14="http://schemas.microsoft.com/office/powerpoint/2010/main" val="165219330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3610907D-595E-4406-A126-3894E2F73E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</p:spTree>
    <p:extLst>
      <p:ext uri="{BB962C8B-B14F-4D97-AF65-F5344CB8AC3E}">
        <p14:creationId xmlns:p14="http://schemas.microsoft.com/office/powerpoint/2010/main" val="2309085791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4F9E7574-B205-46ED-B0E0-0584566596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</p:spTree>
    <p:extLst>
      <p:ext uri="{BB962C8B-B14F-4D97-AF65-F5344CB8AC3E}">
        <p14:creationId xmlns:p14="http://schemas.microsoft.com/office/powerpoint/2010/main" val="27261681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F59DA2E-B055-4154-958B-46D6DDA159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</p:spTree>
    <p:extLst>
      <p:ext uri="{BB962C8B-B14F-4D97-AF65-F5344CB8AC3E}">
        <p14:creationId xmlns:p14="http://schemas.microsoft.com/office/powerpoint/2010/main" val="313592627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4.jpe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 descr="Logo_RGB_300dpi">
            <a:extLst>
              <a:ext uri="{FF2B5EF4-FFF2-40B4-BE49-F238E27FC236}">
                <a16:creationId xmlns:a16="http://schemas.microsoft.com/office/drawing/2014/main" id="{3F4FE82F-7259-4CFF-9164-21494F18A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238" y="76200"/>
            <a:ext cx="2443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>
            <a:extLst>
              <a:ext uri="{FF2B5EF4-FFF2-40B4-BE49-F238E27FC236}">
                <a16:creationId xmlns:a16="http://schemas.microsoft.com/office/drawing/2014/main" id="{C0E3A59E-33FD-46B6-B585-207369C6BF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150938"/>
            <a:ext cx="8353425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1028" name="Rectangle 5">
            <a:extLst>
              <a:ext uri="{FF2B5EF4-FFF2-40B4-BE49-F238E27FC236}">
                <a16:creationId xmlns:a16="http://schemas.microsoft.com/office/drawing/2014/main" id="{4EF621D1-CFB3-4AF0-800C-6280247038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533400"/>
            <a:ext cx="72326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1D4A3FEF-732C-45CE-BD49-A3AB62BB49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4750" y="6551613"/>
            <a:ext cx="1227138" cy="23971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r" eaLnBrk="1" hangingPunct="1">
              <a:defRPr/>
            </a:pPr>
            <a:fld id="{21B6AEF3-4BB7-4B45-A202-FDD030F5BB79}" type="slidenum">
              <a:rPr lang="de-DE" altLang="de-DE" sz="800" smtClean="0">
                <a:solidFill>
                  <a:srgbClr val="00245B"/>
                </a:solidFill>
              </a:rPr>
              <a:pPr algn="r" eaLnBrk="1" hangingPunct="1">
                <a:defRPr/>
              </a:pPr>
              <a:t>‹Nr.›</a:t>
            </a:fld>
            <a:endParaRPr lang="de-DE" altLang="de-DE" sz="800">
              <a:solidFill>
                <a:srgbClr val="00245B"/>
              </a:solidFill>
            </a:endParaRPr>
          </a:p>
        </p:txBody>
      </p:sp>
      <p:sp>
        <p:nvSpPr>
          <p:cNvPr id="327688" name="Rectangle 8">
            <a:extLst>
              <a:ext uri="{FF2B5EF4-FFF2-40B4-BE49-F238E27FC236}">
                <a16:creationId xmlns:a16="http://schemas.microsoft.com/office/drawing/2014/main" id="{716B8386-F021-41AA-AFBD-0E0098CE94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9750" y="6543675"/>
            <a:ext cx="597693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800">
                <a:solidFill>
                  <a:srgbClr val="00245B"/>
                </a:solidFill>
              </a:defRPr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1031" name="Line 17">
            <a:extLst>
              <a:ext uri="{FF2B5EF4-FFF2-40B4-BE49-F238E27FC236}">
                <a16:creationId xmlns:a16="http://schemas.microsoft.com/office/drawing/2014/main" id="{D4EFEB4C-07A1-47CE-819C-605CB85E771A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906463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32" name="Line 18">
            <a:extLst>
              <a:ext uri="{FF2B5EF4-FFF2-40B4-BE49-F238E27FC236}">
                <a16:creationId xmlns:a16="http://schemas.microsoft.com/office/drawing/2014/main" id="{99B09B4F-8863-4B47-95DB-289D6F978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477000"/>
            <a:ext cx="91440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49" r:id="rId1"/>
    <p:sldLayoutId id="2147485124" r:id="rId2"/>
    <p:sldLayoutId id="2147485125" r:id="rId3"/>
    <p:sldLayoutId id="2147485126" r:id="rId4"/>
    <p:sldLayoutId id="2147485127" r:id="rId5"/>
    <p:sldLayoutId id="2147485128" r:id="rId6"/>
    <p:sldLayoutId id="2147485129" r:id="rId7"/>
    <p:sldLayoutId id="2147485130" r:id="rId8"/>
    <p:sldLayoutId id="2147485131" r:id="rId9"/>
    <p:sldLayoutId id="2147485132" r:id="rId10"/>
    <p:sldLayoutId id="2147485133" r:id="rId11"/>
  </p:sldLayoutIdLst>
  <p:transition spd="slow">
    <p:fade/>
  </p:transition>
  <p:hf sldNum="0" hdr="0" dt="0"/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2000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6213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SzPct val="90000"/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2pPr>
      <a:lvl3pPr marL="723900" indent="-188913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SzPct val="90000"/>
        <a:buChar char="-"/>
        <a:defRPr sz="1400">
          <a:solidFill>
            <a:schemeClr val="tx1"/>
          </a:solidFill>
          <a:latin typeface="+mn-lt"/>
        </a:defRPr>
      </a:lvl3pPr>
      <a:lvl4pPr marL="1079500" indent="-176213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rgbClr val="4D4D4D"/>
        </a:buClr>
        <a:buSzPct val="90000"/>
        <a:buChar char="-"/>
        <a:defRPr sz="1400">
          <a:solidFill>
            <a:schemeClr val="tx1"/>
          </a:solidFill>
          <a:latin typeface="+mn-lt"/>
        </a:defRPr>
      </a:lvl4pPr>
      <a:lvl5pPr marL="1435100" indent="-176213" algn="l" rtl="0" eaLnBrk="0" fontAlgn="base" hangingPunct="0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</a:defRPr>
      </a:lvl5pPr>
      <a:lvl6pPr marL="18923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</a:defRPr>
      </a:lvl6pPr>
      <a:lvl7pPr marL="23495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</a:defRPr>
      </a:lvl7pPr>
      <a:lvl8pPr marL="28067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</a:defRPr>
      </a:lvl8pPr>
      <a:lvl9pPr marL="3263900" indent="-176213" algn="l" rtl="0" fontAlgn="base">
        <a:lnSpc>
          <a:spcPct val="102000"/>
        </a:lnSpc>
        <a:spcBef>
          <a:spcPts val="500"/>
        </a:spcBef>
        <a:spcAft>
          <a:spcPct val="0"/>
        </a:spcAft>
        <a:buClr>
          <a:schemeClr val="tx1"/>
        </a:buClr>
        <a:buSzPct val="90000"/>
        <a:buChar char="-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680C5700-02BB-4FD6-9769-102BDC443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Titelmasterformat durch Klicken bearbeiten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B9290A64-6842-436C-B4D4-F3C62304A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/>
              <a:t>Textmasterformate durch Klicken bearbeiten</a:t>
            </a:r>
          </a:p>
          <a:p>
            <a:pPr lvl="1"/>
            <a:r>
              <a:rPr lang="en-US" altLang="de-DE"/>
              <a:t>Zweite Ebene</a:t>
            </a:r>
          </a:p>
          <a:p>
            <a:pPr lvl="2"/>
            <a:r>
              <a:rPr lang="en-US" altLang="de-DE"/>
              <a:t>Dritte Ebene</a:t>
            </a:r>
          </a:p>
          <a:p>
            <a:pPr lvl="3"/>
            <a:r>
              <a:rPr lang="en-US" altLang="de-DE"/>
              <a:t>Vierte Ebene</a:t>
            </a:r>
          </a:p>
          <a:p>
            <a:pPr lvl="4"/>
            <a:r>
              <a:rPr lang="en-US" altLang="de-DE"/>
              <a:t>Fünfte Ebene</a:t>
            </a:r>
          </a:p>
        </p:txBody>
      </p:sp>
      <p:sp>
        <p:nvSpPr>
          <p:cNvPr id="355332" name="Rectangle 4">
            <a:extLst>
              <a:ext uri="{FF2B5EF4-FFF2-40B4-BE49-F238E27FC236}">
                <a16:creationId xmlns:a16="http://schemas.microsoft.com/office/drawing/2014/main" id="{C1F7EE9C-911F-4565-9F32-541CB904134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fld id="{5D112DD8-326D-4202-BE5F-52FF38824223}" type="datetime4">
              <a:rPr lang="en-US"/>
              <a:pPr>
                <a:defRPr/>
              </a:pPr>
              <a:t>August 31, 2023</a:t>
            </a:fld>
            <a:endParaRPr lang="en-US" dirty="0"/>
          </a:p>
        </p:txBody>
      </p:sp>
      <p:sp>
        <p:nvSpPr>
          <p:cNvPr id="355333" name="Rectangle 5">
            <a:extLst>
              <a:ext uri="{FF2B5EF4-FFF2-40B4-BE49-F238E27FC236}">
                <a16:creationId xmlns:a16="http://schemas.microsoft.com/office/drawing/2014/main" id="{74993800-C332-4320-AB5A-962704546D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Freie Universität Berlin</a:t>
            </a:r>
          </a:p>
        </p:txBody>
      </p:sp>
      <p:sp>
        <p:nvSpPr>
          <p:cNvPr id="355334" name="Rectangle 6">
            <a:extLst>
              <a:ext uri="{FF2B5EF4-FFF2-40B4-BE49-F238E27FC236}">
                <a16:creationId xmlns:a16="http://schemas.microsoft.com/office/drawing/2014/main" id="{48DCA29B-43F1-464E-BD89-04B1C985FE2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ACFC406-7B68-4EF9-AA7A-84646D8FD4EB}" type="slidenum">
              <a:rPr lang="en-US" altLang="de-DE"/>
              <a:pPr>
                <a:defRPr/>
              </a:pPr>
              <a:t>‹Nr.›</a:t>
            </a:fld>
            <a:endParaRPr lang="en-US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34" r:id="rId1"/>
    <p:sldLayoutId id="2147485135" r:id="rId2"/>
    <p:sldLayoutId id="2147485136" r:id="rId3"/>
    <p:sldLayoutId id="2147485137" r:id="rId4"/>
    <p:sldLayoutId id="2147485138" r:id="rId5"/>
    <p:sldLayoutId id="2147485139" r:id="rId6"/>
    <p:sldLayoutId id="2147485140" r:id="rId7"/>
    <p:sldLayoutId id="2147485141" r:id="rId8"/>
    <p:sldLayoutId id="2147485142" r:id="rId9"/>
    <p:sldLayoutId id="2147485143" r:id="rId10"/>
    <p:sldLayoutId id="2147485144" r:id="rId11"/>
  </p:sldLayoutIdLst>
  <p:transition spd="slow">
    <p:fade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 descr="SD-PanelContent-GrommetsCombined.png">
            <a:extLst>
              <a:ext uri="{FF2B5EF4-FFF2-40B4-BE49-F238E27FC236}">
                <a16:creationId xmlns:a16="http://schemas.microsoft.com/office/drawing/2014/main" id="{639D7D95-C582-460B-985F-E592843B6D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3B51FE0C-AC56-4824-B9D1-796E0689CA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  <a:endParaRPr lang="en-US" altLang="de-DE"/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8604B1D0-3903-4305-AC37-4886DDFE1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en-US" altLang="de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F8E51-B7F7-4F77-9C9D-590F291914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61BEF0D-F0BB-DE4B-95CE-6DB70DBA9567}" type="datetimeFigureOut">
              <a:rPr lang="en-US"/>
              <a:pPr>
                <a:defRPr/>
              </a:pPr>
              <a:t>8/31/2023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957D42-4E24-4E83-A984-CA94EC12C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r>
              <a:rPr lang="de-DE"/>
              <a:t>Fachbereich Philosophie und Geisteswissenschaften, Allgemeine Berufsvorbereitung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067BB-9DEB-4E2A-B2AB-73301D1159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F801C397-B968-49F5-8D63-87FEC44165AD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50" r:id="rId1"/>
    <p:sldLayoutId id="2147485151" r:id="rId2"/>
    <p:sldLayoutId id="2147485152" r:id="rId3"/>
    <p:sldLayoutId id="2147485153" r:id="rId4"/>
    <p:sldLayoutId id="2147485154" r:id="rId5"/>
    <p:sldLayoutId id="2147485155" r:id="rId6"/>
    <p:sldLayoutId id="2147485145" r:id="rId7"/>
    <p:sldLayoutId id="2147485156" r:id="rId8"/>
    <p:sldLayoutId id="2147485146" r:id="rId9"/>
    <p:sldLayoutId id="2147485147" r:id="rId10"/>
    <p:sldLayoutId id="2147485157" r:id="rId11"/>
    <p:sldLayoutId id="2147485158" r:id="rId12"/>
    <p:sldLayoutId id="2147485148" r:id="rId13"/>
    <p:sldLayoutId id="2147485159" r:id="rId14"/>
    <p:sldLayoutId id="2147485160" r:id="rId15"/>
    <p:sldLayoutId id="2147485161" r:id="rId16"/>
    <p:sldLayoutId id="2147485162" r:id="rId17"/>
  </p:sldLayoutIdLst>
  <p:transition spd="slow">
    <p:fade/>
  </p:transition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isteswissenschaften.fu-berlin.de/studium/bachelor/abv/index.html" TargetMode="External"/><Relationship Id="rId2" Type="http://schemas.openxmlformats.org/officeDocument/2006/relationships/hyperlink" Target="mailto:abv@geisteswissenschaften.fu-berlin.de" TargetMode="Externa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>
            <a:extLst>
              <a:ext uri="{FF2B5EF4-FFF2-40B4-BE49-F238E27FC236}">
                <a16:creationId xmlns:a16="http://schemas.microsoft.com/office/drawing/2014/main" id="{71E05339-567C-45E4-980F-6C0C7011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Studienbereich Allgemeine Berufsvorbereitung</a:t>
            </a:r>
          </a:p>
        </p:txBody>
      </p:sp>
      <p:pic>
        <p:nvPicPr>
          <p:cNvPr id="6147" name="Inhaltsplatzhalter 4">
            <a:extLst>
              <a:ext uri="{FF2B5EF4-FFF2-40B4-BE49-F238E27FC236}">
                <a16:creationId xmlns:a16="http://schemas.microsoft.com/office/drawing/2014/main" id="{A778F9C1-46F2-472E-B3B6-7E8D4E796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793" y="2688202"/>
            <a:ext cx="2705478" cy="2704387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148" name="Fußzeilenplatzhalter 3">
            <a:extLst>
              <a:ext uri="{FF2B5EF4-FFF2-40B4-BE49-F238E27FC236}">
                <a16:creationId xmlns:a16="http://schemas.microsoft.com/office/drawing/2014/main" id="{48E01EBC-8446-433E-92AC-AE6E7F9C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4438" y="6080125"/>
            <a:ext cx="6715125" cy="2730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de-DE" altLang="de-DE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Fachbereich Philosophie und Geisteswissenschaften, Allgemeine Berufsvorbereitung</a:t>
            </a:r>
          </a:p>
        </p:txBody>
      </p:sp>
      <p:sp>
        <p:nvSpPr>
          <p:cNvPr id="20485" name="Textfeld 5">
            <a:extLst>
              <a:ext uri="{FF2B5EF4-FFF2-40B4-BE49-F238E27FC236}">
                <a16:creationId xmlns:a16="http://schemas.microsoft.com/office/drawing/2014/main" id="{CE2CABD3-372B-4E68-981A-6D523FAA5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150" y="3916363"/>
            <a:ext cx="34559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de-DE" altLang="de-DE" b="1"/>
              <a:t>Ansprechpartnerin:</a:t>
            </a:r>
          </a:p>
          <a:p>
            <a:r>
              <a:rPr lang="de-DE" altLang="de-DE"/>
              <a:t>Tosca Müller</a:t>
            </a:r>
          </a:p>
          <a:p>
            <a:r>
              <a:rPr lang="de-DE" altLang="de-DE"/>
              <a:t>ABV-Koordinatorin/</a:t>
            </a:r>
          </a:p>
          <a:p>
            <a:r>
              <a:rPr lang="de-DE" altLang="de-DE"/>
              <a:t>Praktikumsbeauftragte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6F67C3BA-3D0D-4D53-A30F-DCE754E53A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916113"/>
            <a:ext cx="5040313" cy="122555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de-DE" b="1" kern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E05B6088-0675-45EF-8D0F-DC51255CDA72}"/>
              </a:ext>
            </a:extLst>
          </p:cNvPr>
          <p:cNvSpPr/>
          <p:nvPr/>
        </p:nvSpPr>
        <p:spPr>
          <a:xfrm>
            <a:off x="1042988" y="2133600"/>
            <a:ext cx="6985000" cy="369888"/>
          </a:xfrm>
          <a:prstGeom prst="rect">
            <a:avLst/>
          </a:prstGeom>
          <a:solidFill>
            <a:srgbClr val="F0F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1507" name="Titel 1">
            <a:extLst>
              <a:ext uri="{FF2B5EF4-FFF2-40B4-BE49-F238E27FC236}">
                <a16:creationId xmlns:a16="http://schemas.microsoft.com/office/drawing/2014/main" id="{EF21ED48-89F7-452A-887F-C478637C60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296863"/>
            <a:ext cx="8339137" cy="704850"/>
          </a:xfrm>
        </p:spPr>
        <p:txBody>
          <a:bodyPr/>
          <a:lstStyle/>
          <a:p>
            <a:pPr eaLnBrk="1" hangingPunct="1"/>
            <a:r>
              <a:rPr lang="de-DE" altLang="de-DE" sz="2500">
                <a:ln>
                  <a:noFill/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Studienbereich Allgemeine Berufsvorbereitung</a:t>
            </a:r>
          </a:p>
        </p:txBody>
      </p:sp>
      <p:sp>
        <p:nvSpPr>
          <p:cNvPr id="21508" name="Inhaltsplatzhalter 2">
            <a:extLst>
              <a:ext uri="{FF2B5EF4-FFF2-40B4-BE49-F238E27FC236}">
                <a16:creationId xmlns:a16="http://schemas.microsoft.com/office/drawing/2014/main" id="{B5775290-3FEF-4541-BC1E-61A4EA11EB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125538"/>
            <a:ext cx="8353425" cy="5165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obligatorischer Bestandteil aller Bachelorstudiengänge ohne Lehramtsoption an der FU Berlin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Laufe des Studiums sind </a:t>
            </a:r>
            <a:r>
              <a:rPr lang="de-DE" alt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insgesamt 30 LP </a:t>
            </a:r>
            <a:r>
              <a:rPr lang="de-DE" alt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</a:t>
            </a:r>
            <a:r>
              <a:rPr lang="de-DE" alt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erwerben 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dient dem Erwerb überfachlicher sowie praktischer Kenntnisse, Fähigkeiten und Fertigkeiten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zentrales</a:t>
            </a:r>
            <a:r>
              <a:rPr lang="de-DE" alt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(allgemeines) und </a:t>
            </a:r>
            <a:r>
              <a:rPr lang="de-DE" alt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dezentrales</a:t>
            </a:r>
            <a:r>
              <a:rPr lang="de-DE" alt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(fachnahes) </a:t>
            </a:r>
            <a:r>
              <a:rPr lang="de-DE" altLang="de-DE" sz="14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Angebot</a:t>
            </a:r>
            <a:br>
              <a:rPr lang="de-DE" alt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altLang="de-DE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 zwei Stellen im Vorlesungsverzeichnis</a:t>
            </a:r>
            <a:endParaRPr lang="de-DE" altLang="de-DE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endParaRPr lang="de-DE" altLang="de-D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BD94FD98-DA83-40EC-BEAF-0157F6B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14438" y="6076950"/>
            <a:ext cx="6715125" cy="274638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defRPr/>
            </a:pPr>
            <a:r>
              <a:rPr lang="de-DE" altLang="de-DE" sz="12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Fachbereich Philosophie und Geisteswissenschaften, Allgemeine Berufsvorbereitung</a:t>
            </a:r>
          </a:p>
        </p:txBody>
      </p:sp>
      <p:sp>
        <p:nvSpPr>
          <p:cNvPr id="7173" name="Textfeld 5">
            <a:extLst>
              <a:ext uri="{FF2B5EF4-FFF2-40B4-BE49-F238E27FC236}">
                <a16:creationId xmlns:a16="http://schemas.microsoft.com/office/drawing/2014/main" id="{4C2174C6-0B6D-4346-853C-33CFFD5C81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234898"/>
            <a:ext cx="3529012" cy="2246769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marL="0" lvl="1" algn="ctr">
              <a:defRPr/>
            </a:pPr>
            <a:r>
              <a:rPr lang="de-DE" altLang="de-DE" sz="1400" b="1" dirty="0">
                <a:ea typeface="Verdana" panose="020B0604030504040204" pitchFamily="34" charset="0"/>
              </a:rPr>
              <a:t>Obligatorisches</a:t>
            </a:r>
          </a:p>
          <a:p>
            <a:pPr marL="0" lvl="1" algn="ctr">
              <a:defRPr/>
            </a:pPr>
            <a:r>
              <a:rPr lang="de-DE" altLang="de-DE" sz="1400" b="1" dirty="0">
                <a:ea typeface="Verdana" panose="020B0604030504040204" pitchFamily="34" charset="0"/>
              </a:rPr>
              <a:t>Berufspraktikum</a:t>
            </a:r>
          </a:p>
          <a:p>
            <a:pPr marL="0" lvl="1" algn="ctr">
              <a:defRPr/>
            </a:pPr>
            <a:r>
              <a:rPr lang="de-DE" altLang="de-DE" sz="1400" dirty="0">
                <a:ea typeface="Verdana" panose="020B0604030504040204" pitchFamily="34" charset="0"/>
              </a:rPr>
              <a:t>(außeruniversitär, inhaltlich geeignet)</a:t>
            </a:r>
          </a:p>
          <a:p>
            <a:pPr marL="0" lvl="1" algn="ctr">
              <a:defRPr/>
            </a:pPr>
            <a:endParaRPr lang="de-DE" altLang="de-DE" sz="1400" dirty="0">
              <a:ea typeface="Verdana" panose="020B0604030504040204" pitchFamily="34" charset="0"/>
            </a:endParaRPr>
          </a:p>
          <a:p>
            <a:pPr marL="0" lvl="1" algn="ctr">
              <a:defRPr/>
            </a:pPr>
            <a:r>
              <a:rPr lang="de-DE" altLang="de-DE" sz="1400" dirty="0">
                <a:ea typeface="Verdana" panose="020B0604030504040204" pitchFamily="34" charset="0"/>
              </a:rPr>
              <a:t>Zentrales Praktikumsmodul </a:t>
            </a:r>
          </a:p>
          <a:p>
            <a:pPr marL="0" lvl="1" algn="ctr">
              <a:defRPr/>
            </a:pPr>
            <a:r>
              <a:rPr lang="de-DE" altLang="de-DE" sz="1400" dirty="0">
                <a:ea typeface="Verdana" panose="020B0604030504040204" pitchFamily="34" charset="0"/>
              </a:rPr>
              <a:t>mit 5</a:t>
            </a:r>
            <a:r>
              <a:rPr lang="de-DE" altLang="de-DE" sz="1400" dirty="0">
                <a:ea typeface="Verdana" panose="020B0604030504040204" pitchFamily="34" charset="0"/>
                <a:cs typeface="Arial" panose="020B0604020202020204" pitchFamily="34" charset="0"/>
              </a:rPr>
              <a:t>*</a:t>
            </a:r>
            <a:r>
              <a:rPr lang="de-DE" altLang="de-DE" sz="1400" dirty="0">
                <a:ea typeface="Verdana" panose="020B0604030504040204" pitchFamily="34" charset="0"/>
              </a:rPr>
              <a:t>/ 10/ 15 LP</a:t>
            </a:r>
            <a:endParaRPr lang="de-DE" altLang="de-DE" sz="1400" b="1" dirty="0">
              <a:ea typeface="Verdana" panose="020B0604030504040204" pitchFamily="34" charset="0"/>
            </a:endParaRPr>
          </a:p>
          <a:p>
            <a:pPr marL="0" lvl="1" algn="ctr">
              <a:defRPr/>
            </a:pPr>
            <a:r>
              <a:rPr lang="de-DE" altLang="de-DE" sz="1400" b="1" dirty="0">
                <a:ea typeface="Verdana" panose="020B0604030504040204" pitchFamily="34" charset="0"/>
              </a:rPr>
              <a:t>oder</a:t>
            </a:r>
            <a:endParaRPr lang="de-DE" altLang="de-DE" sz="1400" dirty="0">
              <a:ea typeface="Verdana" panose="020B0604030504040204" pitchFamily="34" charset="0"/>
            </a:endParaRPr>
          </a:p>
          <a:p>
            <a:pPr marL="0" lvl="1" algn="ctr">
              <a:defRPr/>
            </a:pPr>
            <a:r>
              <a:rPr lang="de-DE" altLang="de-DE" sz="1400" dirty="0">
                <a:ea typeface="Verdana" panose="020B0604030504040204" pitchFamily="34" charset="0"/>
              </a:rPr>
              <a:t>Auslandspraktikumsmodul</a:t>
            </a:r>
          </a:p>
          <a:p>
            <a:pPr marL="0" lvl="1" algn="ctr">
              <a:defRPr/>
            </a:pPr>
            <a:r>
              <a:rPr lang="de-DE" altLang="de-DE" sz="1400" dirty="0">
                <a:ea typeface="Verdana" panose="020B0604030504040204" pitchFamily="34" charset="0"/>
              </a:rPr>
              <a:t>mit 20/ 25/ 30 LP</a:t>
            </a:r>
          </a:p>
        </p:txBody>
      </p:sp>
      <p:sp>
        <p:nvSpPr>
          <p:cNvPr id="5126" name="Textfeld 7">
            <a:extLst>
              <a:ext uri="{FF2B5EF4-FFF2-40B4-BE49-F238E27FC236}">
                <a16:creationId xmlns:a16="http://schemas.microsoft.com/office/drawing/2014/main" id="{233E7E2D-B09D-4503-9D6C-E9DB7B930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7725" y="3234898"/>
            <a:ext cx="3946525" cy="2677656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lvl="1" algn="ctr">
              <a:defRPr/>
            </a:pPr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Wahlmodule aus neun </a:t>
            </a:r>
          </a:p>
          <a:p>
            <a:pPr marL="0" lvl="1" algn="ctr">
              <a:defRPr/>
            </a:pPr>
            <a:r>
              <a:rPr lang="de-DE" sz="1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Kompetenzbereichen:</a:t>
            </a:r>
          </a:p>
          <a:p>
            <a:pPr marL="0" lvl="1">
              <a:buFont typeface="Wingdings" pitchFamily="2" charset="2"/>
              <a:buChar char="§"/>
              <a:defRPr/>
            </a:pP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lvl="1" indent="180975">
              <a:buFont typeface="Wingdings" pitchFamily="2" charset="2"/>
              <a:buChar char="§"/>
              <a:defRPr/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Fremdsprachen</a:t>
            </a:r>
          </a:p>
          <a:p>
            <a:pPr marL="0" lvl="1" indent="180975">
              <a:buFont typeface="Wingdings" pitchFamily="2" charset="2"/>
              <a:buChar char="§"/>
              <a:defRPr/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Informations- &amp; Medienkompetenz</a:t>
            </a:r>
          </a:p>
          <a:p>
            <a:pPr marL="0" lvl="1" indent="180975">
              <a:buFont typeface="Wingdings" pitchFamily="2" charset="2"/>
              <a:buChar char="§"/>
              <a:defRPr/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Gender- &amp; Diversity-Kompetenz</a:t>
            </a:r>
          </a:p>
          <a:p>
            <a:pPr marL="180975" lvl="1" indent="-180975">
              <a:buFont typeface="Wingdings" pitchFamily="2" charset="2"/>
              <a:buChar char="§"/>
              <a:defRPr/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Organisation &amp; Management</a:t>
            </a:r>
          </a:p>
          <a:p>
            <a:pPr marL="180975" lvl="1" indent="-180975">
              <a:buFont typeface="Wingdings" pitchFamily="2" charset="2"/>
              <a:buChar char="§"/>
              <a:defRPr/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Kommunikative Kompetenzen</a:t>
            </a:r>
          </a:p>
          <a:p>
            <a:pPr marL="180975" lvl="1" indent="-180975">
              <a:buFont typeface="Wingdings" pitchFamily="2" charset="2"/>
              <a:buChar char="§"/>
              <a:defRPr/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Nachhaltige Entwicklung</a:t>
            </a:r>
          </a:p>
          <a:p>
            <a:pPr marL="180975" lvl="1" indent="-180975">
              <a:buFont typeface="Wingdings" pitchFamily="2" charset="2"/>
              <a:buChar char="§"/>
              <a:defRPr/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Forschungsorientierung</a:t>
            </a:r>
          </a:p>
          <a:p>
            <a:pPr marL="180975" lvl="1" indent="-180975">
              <a:buFont typeface="Wingdings" pitchFamily="2" charset="2"/>
              <a:buChar char="§"/>
              <a:defRPr/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Medienpraxis</a:t>
            </a:r>
          </a:p>
          <a:p>
            <a:pPr marL="0" lvl="1" indent="180975">
              <a:buFont typeface="Wingdings" pitchFamily="2" charset="2"/>
              <a:buChar char="§"/>
              <a:defRPr/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Fachnahe Zusatzqualifikationen</a:t>
            </a:r>
          </a:p>
        </p:txBody>
      </p:sp>
      <p:sp>
        <p:nvSpPr>
          <p:cNvPr id="7175" name="Textfeld 8">
            <a:extLst>
              <a:ext uri="{FF2B5EF4-FFF2-40B4-BE49-F238E27FC236}">
                <a16:creationId xmlns:a16="http://schemas.microsoft.com/office/drawing/2014/main" id="{CDA13D84-FEC8-481D-8173-9A26B239E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4931" y="3442093"/>
            <a:ext cx="936625" cy="3698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defRPr>
            </a:lvl1pPr>
            <a:lvl2pPr marL="742950" indent="-285750"/>
            <a:lvl3pPr marL="1143000" indent="-228600"/>
            <a:lvl4pPr marL="1600200" indent="-228600"/>
            <a:lvl5pPr marL="2057400" indent="-22860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r>
              <a:rPr lang="de-DE" altLang="de-DE" dirty="0"/>
              <a:t>plus</a:t>
            </a:r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>
            <a:extLst>
              <a:ext uri="{FF2B5EF4-FFF2-40B4-BE49-F238E27FC236}">
                <a16:creationId xmlns:a16="http://schemas.microsoft.com/office/drawing/2014/main" id="{078D4B10-5CD8-45D8-92AD-F1F966B809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44500" y="838200"/>
            <a:ext cx="8353425" cy="4968875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de-DE" altLang="de-DE" sz="15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 eaLnBrk="1" hangingPunct="1">
              <a:buFontTx/>
              <a:buNone/>
            </a:pPr>
            <a:r>
              <a:rPr lang="de-DE" altLang="de-DE"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Rahmen der ABV ist von Ihnen </a:t>
            </a:r>
            <a:r>
              <a:rPr lang="de-DE" altLang="de-DE"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</a:t>
            </a:r>
            <a:r>
              <a:rPr lang="de-DE" altLang="de-DE"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Praktikumsmodul zu absolvieren.</a:t>
            </a:r>
          </a:p>
          <a:p>
            <a:pPr algn="ctr" eaLnBrk="1" hangingPunct="1">
              <a:buFontTx/>
              <a:buNone/>
            </a:pPr>
            <a:r>
              <a:rPr lang="de-DE" altLang="de-DE"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Sie können </a:t>
            </a:r>
            <a:r>
              <a:rPr lang="de-DE" altLang="de-DE"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wählen</a:t>
            </a:r>
            <a:r>
              <a:rPr lang="de-DE" altLang="de-DE"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zwischen:</a:t>
            </a:r>
          </a:p>
          <a:p>
            <a:pPr algn="ctr" eaLnBrk="1" hangingPunct="1">
              <a:buFontTx/>
              <a:buNone/>
            </a:pPr>
            <a:endParaRPr lang="de-DE" altLang="de-DE" sz="15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de-DE" altLang="de-DE" sz="15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de-DE" altLang="de-DE" sz="15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de-DE" altLang="de-DE" sz="15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de-DE" altLang="de-DE" sz="15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de-DE" altLang="de-DE" sz="15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de-DE" altLang="de-DE" sz="15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Jedes Praktikumsmodul </a:t>
            </a:r>
            <a:r>
              <a:rPr lang="de-DE" altLang="de-DE"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besteht jeweils aus dem </a:t>
            </a:r>
            <a:r>
              <a:rPr lang="de-DE" altLang="de-DE"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berufsbezogenen Praktikum </a:t>
            </a:r>
            <a:r>
              <a:rPr lang="de-DE" altLang="de-DE"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einem </a:t>
            </a:r>
            <a:r>
              <a:rPr lang="de-DE" altLang="de-DE"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begleitenden</a:t>
            </a:r>
            <a:r>
              <a:rPr lang="de-DE" altLang="de-DE"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altLang="de-DE"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Kolloquium.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de-DE" altLang="de-DE"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Anmeldung: </a:t>
            </a:r>
            <a:r>
              <a:rPr lang="de-DE" altLang="de-DE" sz="1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während des generellen Anmeldezeitraumes in Campus Management; Ansprechpartner ist der </a:t>
            </a:r>
            <a:r>
              <a:rPr lang="de-DE" altLang="de-DE" sz="15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Career Service</a:t>
            </a:r>
          </a:p>
          <a:p>
            <a:pPr eaLnBrk="1" hangingPunct="1">
              <a:buFontTx/>
              <a:buNone/>
            </a:pPr>
            <a:endParaRPr lang="de-DE" altLang="de-DE" sz="15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de-DE" altLang="de-DE" sz="15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97" name="Textfeld 6">
            <a:extLst>
              <a:ext uri="{FF2B5EF4-FFF2-40B4-BE49-F238E27FC236}">
                <a16:creationId xmlns:a16="http://schemas.microsoft.com/office/drawing/2014/main" id="{1EDF56B4-5280-4373-B355-9ABAC2BD8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2141538"/>
            <a:ext cx="3744912" cy="170816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de-DE" altLang="de-DE" sz="1500" b="1" dirty="0">
                <a:ea typeface="Verdana" panose="020B0604030504040204" pitchFamily="34" charset="0"/>
              </a:rPr>
              <a:t>Zentrales</a:t>
            </a:r>
          </a:p>
          <a:p>
            <a:pPr algn="ctr">
              <a:defRPr/>
            </a:pPr>
            <a:r>
              <a:rPr lang="de-DE" altLang="de-DE" sz="1500" b="1" dirty="0">
                <a:ea typeface="Verdana" panose="020B0604030504040204" pitchFamily="34" charset="0"/>
              </a:rPr>
              <a:t>Praktikumsmodul</a:t>
            </a:r>
          </a:p>
          <a:p>
            <a:pPr algn="ctr">
              <a:defRPr/>
            </a:pPr>
            <a:endParaRPr lang="de-DE" altLang="de-DE" sz="1500" dirty="0"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altLang="de-DE" sz="1500" dirty="0">
                <a:ea typeface="Verdana" panose="020B0604030504040204" pitchFamily="34" charset="0"/>
              </a:rPr>
              <a:t>5</a:t>
            </a:r>
            <a:r>
              <a:rPr lang="de-DE" altLang="de-DE" sz="1500" b="1" dirty="0">
                <a:ea typeface="Verdana" panose="020B0604030504040204" pitchFamily="34" charset="0"/>
                <a:cs typeface="Arial" panose="020B0604020202020204" pitchFamily="34" charset="0"/>
              </a:rPr>
              <a:t>*</a:t>
            </a:r>
            <a:r>
              <a:rPr lang="de-DE" altLang="de-DE" sz="1500" dirty="0">
                <a:ea typeface="Verdana" panose="020B0604030504040204" pitchFamily="34" charset="0"/>
              </a:rPr>
              <a:t>, 10 oder 15 LP</a:t>
            </a:r>
          </a:p>
          <a:p>
            <a:pPr algn="ctr">
              <a:defRPr/>
            </a:pPr>
            <a:r>
              <a:rPr lang="de-DE" altLang="de-DE" sz="1500" dirty="0">
                <a:ea typeface="Verdana" panose="020B0604030504040204" pitchFamily="34" charset="0"/>
              </a:rPr>
              <a:t>(120, 240 oder 360h)</a:t>
            </a:r>
          </a:p>
          <a:p>
            <a:pPr algn="ctr">
              <a:defRPr/>
            </a:pPr>
            <a:r>
              <a:rPr lang="de-DE" altLang="de-DE" sz="1500" dirty="0">
                <a:ea typeface="Verdana" panose="020B0604030504040204" pitchFamily="34" charset="0"/>
              </a:rPr>
              <a:t>In- oder Auslandspraktika möglich</a:t>
            </a:r>
          </a:p>
          <a:p>
            <a:pPr>
              <a:defRPr/>
            </a:pPr>
            <a:endParaRPr lang="de-DE" altLang="de-DE" sz="1500" dirty="0">
              <a:ea typeface="Verdana" panose="020B0604030504040204" pitchFamily="34" charset="0"/>
            </a:endParaRPr>
          </a:p>
        </p:txBody>
      </p:sp>
      <p:sp>
        <p:nvSpPr>
          <p:cNvPr id="8198" name="Textfeld 7">
            <a:extLst>
              <a:ext uri="{FF2B5EF4-FFF2-40B4-BE49-F238E27FC236}">
                <a16:creationId xmlns:a16="http://schemas.microsoft.com/office/drawing/2014/main" id="{FD5FC4F5-4CF7-421F-9A39-118E0CD8E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1374" y="2141538"/>
            <a:ext cx="3744913" cy="1708160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de-DE" altLang="de-DE" sz="1500" b="1" dirty="0">
                <a:ea typeface="Verdana" panose="020B0604030504040204" pitchFamily="34" charset="0"/>
              </a:rPr>
              <a:t>Zentrales Auslandspraktikumsmodul</a:t>
            </a:r>
          </a:p>
          <a:p>
            <a:pPr algn="ctr">
              <a:defRPr/>
            </a:pPr>
            <a:endParaRPr lang="de-DE" altLang="de-DE" sz="1500" dirty="0">
              <a:ea typeface="Verdana" panose="020B0604030504040204" pitchFamily="34" charset="0"/>
            </a:endParaRPr>
          </a:p>
          <a:p>
            <a:pPr algn="ctr">
              <a:defRPr/>
            </a:pPr>
            <a:r>
              <a:rPr lang="de-DE" altLang="de-DE" sz="1500" dirty="0">
                <a:ea typeface="Verdana" panose="020B0604030504040204" pitchFamily="34" charset="0"/>
              </a:rPr>
              <a:t>20, 25 oder 30 LP</a:t>
            </a:r>
          </a:p>
          <a:p>
            <a:pPr algn="ctr">
              <a:defRPr/>
            </a:pPr>
            <a:r>
              <a:rPr lang="de-DE" altLang="de-DE" sz="1500" dirty="0">
                <a:ea typeface="Verdana" panose="020B0604030504040204" pitchFamily="34" charset="0"/>
              </a:rPr>
              <a:t>(480, 600 oder 720h)</a:t>
            </a:r>
          </a:p>
          <a:p>
            <a:pPr algn="ctr">
              <a:defRPr/>
            </a:pPr>
            <a:r>
              <a:rPr lang="de-DE" altLang="de-DE" sz="1500" dirty="0">
                <a:ea typeface="Verdana" panose="020B0604030504040204" pitchFamily="34" charset="0"/>
              </a:rPr>
              <a:t>Längeres Auslandspraktikum</a:t>
            </a:r>
            <a:br>
              <a:rPr lang="de-DE" altLang="de-DE" sz="1500" dirty="0">
                <a:ea typeface="Verdana" panose="020B0604030504040204" pitchFamily="34" charset="0"/>
              </a:rPr>
            </a:br>
            <a:endParaRPr lang="de-DE" altLang="de-DE" sz="1500" dirty="0">
              <a:ea typeface="Verdana" panose="020B0604030504040204" pitchFamily="34" charset="0"/>
            </a:endParaRP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2F3DA003-33D4-4C44-9C6B-A23695FE07A6}"/>
              </a:ext>
            </a:extLst>
          </p:cNvPr>
          <p:cNvSpPr txBox="1">
            <a:spLocks/>
          </p:cNvSpPr>
          <p:nvPr/>
        </p:nvSpPr>
        <p:spPr>
          <a:xfrm>
            <a:off x="1263650" y="6029325"/>
            <a:ext cx="6716713" cy="274638"/>
          </a:xfrm>
          <a:prstGeom prst="rect">
            <a:avLst/>
          </a:prstGeom>
          <a:noFill/>
          <a:ln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sz="1200" dirty="0"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</a:rPr>
              <a:t>Fachbereich Philosophie und Geisteswissenschaften, Allgemeine Berufsvorbereitung</a:t>
            </a:r>
          </a:p>
        </p:txBody>
      </p:sp>
      <p:sp>
        <p:nvSpPr>
          <p:cNvPr id="2" name="Textfeld 8">
            <a:extLst>
              <a:ext uri="{FF2B5EF4-FFF2-40B4-BE49-F238E27FC236}">
                <a16:creationId xmlns:a16="http://schemas.microsoft.com/office/drawing/2014/main" id="{799A1E4D-625D-4D61-B3DE-848B9F712A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9607" y="2348880"/>
            <a:ext cx="936625" cy="3698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de-DE" altLang="de-DE" b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oder</a:t>
            </a:r>
          </a:p>
        </p:txBody>
      </p:sp>
      <p:sp>
        <p:nvSpPr>
          <p:cNvPr id="22541" name="Rectangle 2">
            <a:extLst>
              <a:ext uri="{FF2B5EF4-FFF2-40B4-BE49-F238E27FC236}">
                <a16:creationId xmlns:a16="http://schemas.microsoft.com/office/drawing/2014/main" id="{8CE9A379-63AF-476D-A7F9-D799D1B152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79375"/>
            <a:ext cx="8353425" cy="130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de-DE" sz="2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Obligatorisches Berufspraktikum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8" name="Inhaltsplatzhalter 6">
            <a:extLst>
              <a:ext uri="{FF2B5EF4-FFF2-40B4-BE49-F238E27FC236}">
                <a16:creationId xmlns:a16="http://schemas.microsoft.com/office/drawing/2014/main" id="{95386A8B-E9F9-4CF3-BA02-617AFD45B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293" y="1092456"/>
            <a:ext cx="8353425" cy="287337"/>
          </a:xfrm>
        </p:spPr>
        <p:txBody>
          <a:bodyPr rtlCol="0">
            <a:normAutofit fontScale="77500" lnSpcReduction="20000"/>
          </a:bodyPr>
          <a:lstStyle/>
          <a:p>
            <a:pPr marL="0" lvl="1" indent="0" algn="ctr" eaLnBrk="1" fontAlgn="auto" hangingPunct="1">
              <a:buSzTx/>
              <a:buFont typeface="Wingdings" panose="05000000000000000000" pitchFamily="2" charset="2"/>
              <a:buNone/>
              <a:defRPr/>
            </a:pPr>
            <a:r>
              <a:rPr lang="en-US" alt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Angebot</a:t>
            </a: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des </a:t>
            </a:r>
            <a:r>
              <a:rPr lang="en-US" altLang="de-D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Fachbereichs</a:t>
            </a:r>
            <a:r>
              <a:rPr lang="en-US" altLang="de-DE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Philosophie und Geisteswissenschaften: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9A254017-B225-4DC5-B91E-0B167D3FD3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958550"/>
              </p:ext>
            </p:extLst>
          </p:nvPr>
        </p:nvGraphicFramePr>
        <p:xfrm>
          <a:off x="1093613" y="1356980"/>
          <a:ext cx="7056784" cy="4640468"/>
        </p:xfrm>
        <a:graphic>
          <a:graphicData uri="http://schemas.openxmlformats.org/drawingml/2006/table">
            <a:tbl>
              <a:tblPr>
                <a:tableStyleId>{8A107856-5554-42FB-B03E-39F5DBC370BA}</a:tableStyleId>
              </a:tblPr>
              <a:tblGrid>
                <a:gridCol w="1872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771402228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1326061952"/>
                    </a:ext>
                  </a:extLst>
                </a:gridCol>
              </a:tblGrid>
              <a:tr h="1135916">
                <a:tc>
                  <a:txBody>
                    <a:bodyPr/>
                    <a:lstStyle/>
                    <a:p>
                      <a:pPr algn="ctr"/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Berufsfeld-</a:t>
                      </a:r>
                    </a:p>
                    <a:p>
                      <a:pPr algn="ctr"/>
                      <a:r>
                        <a:rPr lang="de-DE" sz="1200" b="1" kern="12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orientierung</a:t>
                      </a: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und Kommunikations-praxis (5 LP)</a:t>
                      </a:r>
                      <a:endParaRPr lang="de-DE" sz="12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5" marR="91435" marT="45692" marB="4569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Team- und Projektarbeit</a:t>
                      </a:r>
                      <a:br>
                        <a:rPr lang="de-DE" sz="1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(5 LP)</a:t>
                      </a:r>
                      <a:endParaRPr lang="de-DE" sz="120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1435" marR="91435" marT="45692" marB="4569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Geisteswissen-</a:t>
                      </a:r>
                      <a:r>
                        <a:rPr lang="de-DE" sz="1200" b="1" kern="12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schaftliches</a:t>
                      </a: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Arbeiten und Schreiben</a:t>
                      </a:r>
                      <a:br>
                        <a:rPr lang="de-DE" sz="1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</a:br>
                      <a:r>
                        <a:rPr lang="de-DE" sz="120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(5 LP)</a:t>
                      </a:r>
                    </a:p>
                  </a:txBody>
                  <a:tcPr marL="91435" marR="91435" marT="45692" marB="4569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Latein, Griechisch,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Katalanisch,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Baskisch,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Galicisch</a:t>
                      </a:r>
                      <a:br>
                        <a:rPr lang="de-DE" altLang="de-DE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</a:br>
                      <a:r>
                        <a:rPr lang="de-DE" altLang="de-DE" sz="12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(je 5 LP)</a:t>
                      </a:r>
                      <a:endParaRPr lang="de-DE" sz="1200" b="1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1435" marR="91435" marT="45692" marB="45692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2411">
                <a:tc>
                  <a:txBody>
                    <a:bodyPr/>
                    <a:lstStyle/>
                    <a:p>
                      <a:pPr marL="180975" lvl="0" indent="-180975">
                        <a:buFont typeface="Wingdings" pitchFamily="2" charset="2"/>
                        <a:buChar char="§"/>
                      </a:pP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Überblick über verschiedene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geisteswissenschaft-liche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Berufsfelder</a:t>
                      </a:r>
                      <a:r>
                        <a:rPr lang="de-DE" sz="1050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(Vorlesung)</a:t>
                      </a:r>
                    </a:p>
                    <a:p>
                      <a:pPr marL="180975" lvl="0" indent="-180975">
                        <a:buFont typeface="Wingdings" pitchFamily="2" charset="2"/>
                        <a:buChar char="§"/>
                      </a:pP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praxisbezogene Sprechübungen (Rhetoriktraining)</a:t>
                      </a:r>
                    </a:p>
                    <a:p>
                      <a:pPr marL="0" lvl="0" indent="0">
                        <a:buFont typeface="Wingdings" pitchFamily="2" charset="2"/>
                        <a:buNone/>
                      </a:pPr>
                      <a:r>
                        <a:rPr lang="de-DE" sz="105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ODER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</a:p>
                    <a:p>
                      <a:pPr marL="180975" lvl="0" indent="-180975">
                        <a:buFont typeface="Wingdings" pitchFamily="2" charset="2"/>
                        <a:buChar char="§"/>
                      </a:pP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Vermittlung von Grundlagen besonderer Arten der Kommunikation wie z. B. der Gebärdensprache oder der Einfachen Sprache</a:t>
                      </a:r>
                    </a:p>
                  </a:txBody>
                  <a:tcPr marL="91435" marR="91435" marT="45692" marB="4569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80975" lvl="0" indent="-180975">
                        <a:buFont typeface="Wingdings" pitchFamily="2" charset="2"/>
                        <a:buChar char="§"/>
                      </a:pP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Vermittlung</a:t>
                      </a:r>
                      <a:r>
                        <a:rPr lang="de-DE" sz="1050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von 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Kompetenzen, die zur Arbeit in Teams und Projekten befähigen</a:t>
                      </a:r>
                    </a:p>
                    <a:p>
                      <a:pPr marL="180975" indent="-180975">
                        <a:buFont typeface="Wingdings" pitchFamily="2" charset="2"/>
                        <a:buChar char="§"/>
                      </a:pP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Verbindung studienrelevanter Inhalte mit Aspekten beruflicher Praxis unter Anleitung von Dozierenden aus der freien Wirtschaft (</a:t>
                      </a:r>
                      <a:r>
                        <a:rPr lang="de-DE" sz="90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Theaterdramaturg*innen,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Drehbuchautor*innen, Lektor*innen usw.)</a:t>
                      </a:r>
                    </a:p>
                    <a:p>
                      <a:pPr marL="180975" indent="-180975">
                        <a:buFont typeface="Wingdings" pitchFamily="2" charset="2"/>
                        <a:buChar char="§"/>
                      </a:pPr>
                      <a:r>
                        <a:rPr lang="de-DE" sz="1050" b="1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verpflichtend, sofern 5 LP-Praktikumsmodul</a:t>
                      </a:r>
                      <a:endParaRPr lang="de-DE" sz="1050" b="1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5" marR="91435" marT="45692" marB="4569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80975" marR="0" lvl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Geschichte und Arbeitsweisen der Geisteswissenschaften </a:t>
                      </a:r>
                    </a:p>
                    <a:p>
                      <a:pPr marL="180975" marR="0" lvl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Literaturrecherche, -beschaffung und -auswertung, sowohl in analoger als auch in digitaler Form</a:t>
                      </a:r>
                    </a:p>
                    <a:p>
                      <a:pPr marL="180975" marR="0" lvl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Sie erfahren, welche verschiedenen Textsorten es in der Wissenschaft gibt und lernen, welche speziellen Merkmale es jeweils zu beachten gilt.</a:t>
                      </a:r>
                    </a:p>
                    <a:p>
                      <a:pPr marL="180975" marR="0" lvl="0" indent="-18097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  <a:defRPr/>
                      </a:pP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aktive und praktische Einübung des Schreibens </a:t>
                      </a:r>
                      <a:r>
                        <a:rPr lang="de-DE" sz="1050" kern="1200" dirty="0" err="1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wissenschaftl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.</a:t>
                      </a:r>
                      <a:r>
                        <a:rPr lang="de-DE" sz="1050" kern="1200" baseline="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 </a:t>
                      </a:r>
                      <a:r>
                        <a:rPr lang="de-DE" sz="1050" kern="12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Texte</a:t>
                      </a:r>
                    </a:p>
                    <a:p>
                      <a:pPr marL="180975" indent="-180975">
                        <a:buFont typeface="Wingdings" pitchFamily="2" charset="2"/>
                        <a:buChar char="§"/>
                      </a:pPr>
                      <a:endParaRPr lang="de-DE" sz="1050" kern="12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91435" marR="91435" marT="45692" marB="45692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180975" indent="-180975">
                        <a:buFont typeface="Wingdings" pitchFamily="2" charset="2"/>
                        <a:buChar char="§"/>
                      </a:pPr>
                      <a:endParaRPr lang="de-DE" sz="1400" dirty="0"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1435" marR="91435" marT="45692" marB="45692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6639" name="Titel 1">
            <a:extLst>
              <a:ext uri="{FF2B5EF4-FFF2-40B4-BE49-F238E27FC236}">
                <a16:creationId xmlns:a16="http://schemas.microsoft.com/office/drawing/2014/main" id="{A7641BB8-BD50-499F-BA99-C18F6583D9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353425" cy="1303337"/>
          </a:xfrm>
        </p:spPr>
        <p:txBody>
          <a:bodyPr/>
          <a:lstStyle/>
          <a:p>
            <a:pPr eaLnBrk="1" hangingPunct="1"/>
            <a:r>
              <a:rPr lang="de-DE" altLang="de-DE" sz="2500" dirty="0" err="1">
                <a:ln>
                  <a:noFill/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Fachnahe</a:t>
            </a:r>
            <a:r>
              <a:rPr lang="de-DE" altLang="de-DE" sz="2500" dirty="0">
                <a:ln>
                  <a:noFill/>
                </a:ln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Zusatzqualifikationen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93B09D5-7C26-4B01-8B50-AC4F2C2F99F7}"/>
              </a:ext>
            </a:extLst>
          </p:cNvPr>
          <p:cNvSpPr txBox="1">
            <a:spLocks/>
          </p:cNvSpPr>
          <p:nvPr/>
        </p:nvSpPr>
        <p:spPr>
          <a:xfrm>
            <a:off x="1263650" y="6029325"/>
            <a:ext cx="6716713" cy="274638"/>
          </a:xfrm>
          <a:prstGeom prst="rect">
            <a:avLst/>
          </a:prstGeom>
          <a:noFill/>
          <a:ln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sz="1200" dirty="0"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</a:rPr>
              <a:t>Fachbereich Philosophie und Geisteswissenschaften, Allgemeine Berufsvorbereitung</a:t>
            </a:r>
          </a:p>
        </p:txBody>
      </p:sp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0341FD90-BBBA-4100-991D-1BFA7E81D598}"/>
              </a:ext>
            </a:extLst>
          </p:cNvPr>
          <p:cNvSpPr/>
          <p:nvPr/>
        </p:nvSpPr>
        <p:spPr>
          <a:xfrm>
            <a:off x="827088" y="2154238"/>
            <a:ext cx="7200900" cy="338137"/>
          </a:xfrm>
          <a:prstGeom prst="rect">
            <a:avLst/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29701" name="Textfeld 4">
            <a:extLst>
              <a:ext uri="{FF2B5EF4-FFF2-40B4-BE49-F238E27FC236}">
                <a16:creationId xmlns:a16="http://schemas.microsoft.com/office/drawing/2014/main" id="{F25D6D6D-0437-471F-B7D4-037F28A31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393608"/>
            <a:ext cx="4824116" cy="1323439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endParaRPr lang="de-DE" altLang="de-DE" sz="16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10 LP </a:t>
            </a:r>
            <a:r>
              <a:rPr lang="de-DE" altLang="de-DE" sz="1600" b="1" dirty="0"/>
              <a:t>Praktikumsmodul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10 LP Fremdsprachen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10 LP </a:t>
            </a:r>
            <a:r>
              <a:rPr lang="de-DE" altLang="de-DE" sz="1600" dirty="0" err="1"/>
              <a:t>Fachnahe</a:t>
            </a:r>
            <a:r>
              <a:rPr lang="de-DE" altLang="de-DE" sz="1600" dirty="0"/>
              <a:t> Zusatzqualifikationen</a:t>
            </a:r>
            <a:br>
              <a:rPr lang="de-DE" altLang="de-DE" sz="1600" dirty="0"/>
            </a:br>
            <a:endParaRPr lang="en-US" altLang="de-DE" sz="1600" dirty="0"/>
          </a:p>
        </p:txBody>
      </p:sp>
      <p:sp>
        <p:nvSpPr>
          <p:cNvPr id="29702" name="Textfeld 4">
            <a:extLst>
              <a:ext uri="{FF2B5EF4-FFF2-40B4-BE49-F238E27FC236}">
                <a16:creationId xmlns:a16="http://schemas.microsoft.com/office/drawing/2014/main" id="{257899CE-3E1D-4D3E-86CF-193EBBC10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7865" y="2954621"/>
            <a:ext cx="3527972" cy="1077218"/>
          </a:xfrm>
          <a:prstGeom prst="rect">
            <a:avLst/>
          </a:prstGeom>
          <a:solidFill>
            <a:srgbClr val="0070C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endParaRPr lang="de-DE" altLang="de-DE" sz="16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15 LP </a:t>
            </a:r>
            <a:r>
              <a:rPr lang="de-DE" altLang="de-DE" sz="1600" b="1" dirty="0"/>
              <a:t>Praktikumsmodul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15 LP Fremdsprachen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de-DE" altLang="de-DE" sz="1600" dirty="0"/>
          </a:p>
        </p:txBody>
      </p:sp>
      <p:sp>
        <p:nvSpPr>
          <p:cNvPr id="29703" name="Textfeld 4">
            <a:extLst>
              <a:ext uri="{FF2B5EF4-FFF2-40B4-BE49-F238E27FC236}">
                <a16:creationId xmlns:a16="http://schemas.microsoft.com/office/drawing/2014/main" id="{E116B58B-6C1F-470E-85C7-8ACF4FD4E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3799" y="4269413"/>
            <a:ext cx="4464076" cy="1077218"/>
          </a:xfrm>
          <a:prstGeom prst="rect">
            <a:avLst/>
          </a:prstGeom>
          <a:solidFill>
            <a:srgbClr val="00B0F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361950" indent="-3619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  <a:defRPr/>
            </a:pPr>
            <a:endParaRPr lang="de-DE" altLang="de-DE" sz="1600" dirty="0"/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25 LP </a:t>
            </a:r>
            <a:r>
              <a:rPr lang="de-DE" altLang="de-DE" sz="1600" b="1" dirty="0"/>
              <a:t>Auslandspraktikumsmodul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de-DE" altLang="de-DE" sz="1600" dirty="0"/>
              <a:t>5 LP Organisation und Management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de-DE" altLang="de-DE" sz="1600" dirty="0"/>
          </a:p>
        </p:txBody>
      </p:sp>
      <p:sp>
        <p:nvSpPr>
          <p:cNvPr id="29708" name="Titel 1">
            <a:extLst>
              <a:ext uri="{FF2B5EF4-FFF2-40B4-BE49-F238E27FC236}">
                <a16:creationId xmlns:a16="http://schemas.microsoft.com/office/drawing/2014/main" id="{658123D8-76E2-4D36-8D50-DEB9F41B85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835342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Beispiele für den Erwerb der 30 LP</a:t>
            </a:r>
          </a:p>
        </p:txBody>
      </p:sp>
      <p:sp>
        <p:nvSpPr>
          <p:cNvPr id="5" name="Textfeld 8">
            <a:extLst>
              <a:ext uri="{FF2B5EF4-FFF2-40B4-BE49-F238E27FC236}">
                <a16:creationId xmlns:a16="http://schemas.microsoft.com/office/drawing/2014/main" id="{77642A7F-845B-48A0-89D0-2844742352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6993" y="2685667"/>
            <a:ext cx="936625" cy="3698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de-DE" altLang="de-DE" b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oder</a:t>
            </a:r>
          </a:p>
        </p:txBody>
      </p:sp>
      <p:sp>
        <p:nvSpPr>
          <p:cNvPr id="6" name="Textfeld 8">
            <a:extLst>
              <a:ext uri="{FF2B5EF4-FFF2-40B4-BE49-F238E27FC236}">
                <a16:creationId xmlns:a16="http://schemas.microsoft.com/office/drawing/2014/main" id="{3545AD65-A941-4DF2-93B9-7801FF544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399" y="4031839"/>
            <a:ext cx="936625" cy="36988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defRPr/>
            </a:pPr>
            <a:r>
              <a:rPr lang="de-DE" altLang="de-DE" b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</a:rPr>
              <a:t>oder</a:t>
            </a:r>
          </a:p>
        </p:txBody>
      </p:sp>
      <p:sp>
        <p:nvSpPr>
          <p:cNvPr id="29715" name="Textfeld 6">
            <a:extLst>
              <a:ext uri="{FF2B5EF4-FFF2-40B4-BE49-F238E27FC236}">
                <a16:creationId xmlns:a16="http://schemas.microsoft.com/office/drawing/2014/main" id="{175BAF69-878D-45C8-A014-4FADFDAF87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975" y="5410200"/>
            <a:ext cx="69246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/>
            <a:r>
              <a:rPr lang="de-DE" altLang="de-DE" sz="1400"/>
              <a:t>Abdeckung des obligatorischen Praktikumsmoduls und </a:t>
            </a:r>
            <a:br>
              <a:rPr lang="de-DE" altLang="de-DE" sz="1400"/>
            </a:br>
            <a:r>
              <a:rPr lang="de-DE" altLang="de-DE" sz="1400"/>
              <a:t>Erwerb von LP in einem/den ABV-Kompetenzbereich/en</a:t>
            </a:r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5DEA186B-D8C9-4A75-B93C-97DA30BC9C9D}"/>
              </a:ext>
            </a:extLst>
          </p:cNvPr>
          <p:cNvSpPr txBox="1">
            <a:spLocks/>
          </p:cNvSpPr>
          <p:nvPr/>
        </p:nvSpPr>
        <p:spPr>
          <a:xfrm>
            <a:off x="1263650" y="6029325"/>
            <a:ext cx="6716713" cy="274638"/>
          </a:xfrm>
          <a:prstGeom prst="rect">
            <a:avLst/>
          </a:prstGeom>
          <a:noFill/>
          <a:ln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sz="1200" dirty="0"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</a:rPr>
              <a:t>Fachbereich Philosophie und Geisteswissenschaften, Allgemeine Berufsvorbereitung</a:t>
            </a:r>
          </a:p>
        </p:txBody>
      </p:sp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D3093C48-D499-4EF8-B225-437A176047C4}"/>
              </a:ext>
            </a:extLst>
          </p:cNvPr>
          <p:cNvSpPr/>
          <p:nvPr/>
        </p:nvSpPr>
        <p:spPr>
          <a:xfrm>
            <a:off x="1116013" y="2133600"/>
            <a:ext cx="6840537" cy="4318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/>
          </a:p>
        </p:txBody>
      </p:sp>
      <p:sp>
        <p:nvSpPr>
          <p:cNvPr id="16388" name="Rectangle 9">
            <a:extLst>
              <a:ext uri="{FF2B5EF4-FFF2-40B4-BE49-F238E27FC236}">
                <a16:creationId xmlns:a16="http://schemas.microsoft.com/office/drawing/2014/main" id="{1FABAAFB-C5C3-44C8-971F-C61F3A565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3238" y="1492250"/>
            <a:ext cx="5257800" cy="4319588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buFontTx/>
              <a:buNone/>
              <a:defRPr/>
            </a:pP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ABV-</a:t>
            </a:r>
            <a:r>
              <a:rPr lang="en-US" alt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Koordinatorin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/</a:t>
            </a:r>
            <a:r>
              <a:rPr lang="en-US" alt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Praktikumsbeauftragte</a:t>
            </a:r>
            <a:endParaRPr lang="en-US" altLang="de-DE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fontAlgn="auto" hangingPunct="1">
              <a:buFontTx/>
              <a:buNone/>
              <a:defRPr/>
            </a:pPr>
            <a:r>
              <a:rPr lang="en-US" altLang="de-DE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Tosca Müller, M.A.</a:t>
            </a:r>
          </a:p>
          <a:p>
            <a:pPr marL="0" indent="0" eaLnBrk="1" fontAlgn="auto" hangingPunct="1">
              <a:buFontTx/>
              <a:buNone/>
              <a:defRPr/>
            </a:pPr>
            <a:r>
              <a:rPr lang="en-US" alt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Rostlaube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US" alt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Raum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 29/104</a:t>
            </a:r>
          </a:p>
          <a:p>
            <a:pPr marL="0" indent="0" eaLnBrk="1" fontAlgn="auto" hangingPunct="1">
              <a:buFontTx/>
              <a:buNone/>
              <a:defRPr/>
            </a:pPr>
            <a:r>
              <a:rPr lang="en-US" alt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Telefon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838-53002</a:t>
            </a:r>
          </a:p>
          <a:p>
            <a:pPr marL="0" indent="0" eaLnBrk="1" fontAlgn="auto" hangingPunct="1">
              <a:buFontTx/>
              <a:buNone/>
              <a:defRPr/>
            </a:pP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Email: 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abv@geisteswissenschaften.fu-berlin.de</a:t>
            </a:r>
            <a:endParaRPr lang="en-US" altLang="de-DE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fontAlgn="auto" hangingPunct="1">
              <a:buFontTx/>
              <a:buNone/>
              <a:defRPr/>
            </a:pPr>
            <a:r>
              <a:rPr lang="en-US" alt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Sprechzeiten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US" alt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nach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Vereinbarung</a:t>
            </a:r>
            <a:endParaRPr lang="en-US" altLang="de-DE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fontAlgn="auto" hangingPunct="1">
              <a:buFontTx/>
              <a:buNone/>
              <a:defRPr/>
            </a:pPr>
            <a:endParaRPr lang="en-US" altLang="de-DE" sz="16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fontAlgn="auto" hangingPunct="1">
              <a:buFontTx/>
              <a:buNone/>
              <a:defRPr/>
            </a:pPr>
            <a:r>
              <a:rPr lang="en-US" alt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Weitere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Informationen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zum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Studienbereich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ABV am </a:t>
            </a:r>
            <a:r>
              <a:rPr lang="en-US" alt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Fachbereich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Philosophie und Geisteswissenschaften und an der </a:t>
            </a:r>
            <a:r>
              <a:rPr lang="en-US" alt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Freien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Universität Berlin </a:t>
            </a:r>
            <a:r>
              <a:rPr lang="en-US" alt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finden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Sie </a:t>
            </a:r>
            <a:r>
              <a:rPr lang="en-US" altLang="de-DE" sz="1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im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Internet</a:t>
            </a:r>
            <a:r>
              <a:rPr lang="en-US" altLang="de-DE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US" altLang="de-DE" sz="1600" b="1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indent="0" eaLnBrk="1" fontAlgn="auto" hangingPunct="1">
              <a:buFontTx/>
              <a:buNone/>
              <a:defRPr/>
            </a:pPr>
            <a:endParaRPr lang="en-US" altLang="de-DE" sz="1800" dirty="0">
              <a:solidFill>
                <a:schemeClr val="tx1">
                  <a:lumMod val="85000"/>
                  <a:lumOff val="1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30725" name="Grafik 1">
            <a:extLst>
              <a:ext uri="{FF2B5EF4-FFF2-40B4-BE49-F238E27FC236}">
                <a16:creationId xmlns:a16="http://schemas.microsoft.com/office/drawing/2014/main" id="{60B57F58-9B82-415E-949B-D06A2EF52EA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1038" y="1941513"/>
            <a:ext cx="2705100" cy="2705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E8EEE6D-F839-4EA9-88EC-30739A0119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188913"/>
            <a:ext cx="8353425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200150" indent="-2857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543050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00250" indent="-171450" defTabSz="4572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4574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146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3718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29050" indent="-171450" defTabSz="457200" eaLnBrk="0" fontAlgn="base" hangingPunct="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de-DE" altLang="de-DE" sz="25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Kontakt und weitere Informationen</a:t>
            </a:r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1ADE20E3-2515-4E0D-8C88-F2EEF59203B6}"/>
              </a:ext>
            </a:extLst>
          </p:cNvPr>
          <p:cNvSpPr txBox="1">
            <a:spLocks/>
          </p:cNvSpPr>
          <p:nvPr/>
        </p:nvSpPr>
        <p:spPr>
          <a:xfrm>
            <a:off x="1263650" y="6029325"/>
            <a:ext cx="6716713" cy="274638"/>
          </a:xfrm>
          <a:prstGeom prst="rect">
            <a:avLst/>
          </a:prstGeom>
          <a:noFill/>
          <a:ln/>
        </p:spPr>
        <p:txBody>
          <a:bodyPr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000" b="0" i="0" kern="1200">
                <a:solidFill>
                  <a:schemeClr val="tx1"/>
                </a:solidFill>
                <a:effectLst/>
                <a:latin typeface="Verdana" panose="020B060403050404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altLang="de-DE" sz="1200" dirty="0">
                <a:solidFill>
                  <a:schemeClr val="tx1">
                    <a:lumMod val="95000"/>
                    <a:lumOff val="5000"/>
                  </a:schemeClr>
                </a:solidFill>
                <a:ea typeface="Verdana" panose="020B0604030504040204" pitchFamily="34" charset="0"/>
              </a:rPr>
              <a:t>Fachbereich Philosophie und Geisteswissenschaften, Allgemeine Berufsvorbereitung</a:t>
            </a:r>
          </a:p>
        </p:txBody>
      </p:sp>
    </p:spTree>
  </p:cSld>
  <p:clrMapOvr>
    <a:masterClrMapping/>
  </p:clrMapOvr>
  <p:transition spd="slow">
    <p:fade/>
  </p:transition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PT_Vorlage-1">
  <a:themeElements>
    <a:clrScheme name="">
      <a:dk1>
        <a:srgbClr val="333333"/>
      </a:dk1>
      <a:lt1>
        <a:srgbClr val="FFFFFF"/>
      </a:lt1>
      <a:dk2>
        <a:srgbClr val="757575"/>
      </a:dk2>
      <a:lt2>
        <a:srgbClr val="FFFFFF"/>
      </a:lt2>
      <a:accent1>
        <a:srgbClr val="BCC7F6"/>
      </a:accent1>
      <a:accent2>
        <a:srgbClr val="86B600"/>
      </a:accent2>
      <a:accent3>
        <a:srgbClr val="FFFFFF"/>
      </a:accent3>
      <a:accent4>
        <a:srgbClr val="2A2A2A"/>
      </a:accent4>
      <a:accent5>
        <a:srgbClr val="DAE0FA"/>
      </a:accent5>
      <a:accent6>
        <a:srgbClr val="79A500"/>
      </a:accent6>
      <a:hlink>
        <a:srgbClr val="003366"/>
      </a:hlink>
      <a:folHlink>
        <a:srgbClr val="CC0000"/>
      </a:folHlink>
    </a:clrScheme>
    <a:fontScheme name="PPT_Vorlage-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PPT_Vorlage-1 1">
        <a:dk1>
          <a:srgbClr val="333333"/>
        </a:dk1>
        <a:lt1>
          <a:srgbClr val="FFFFFF"/>
        </a:lt1>
        <a:dk2>
          <a:srgbClr val="969696"/>
        </a:dk2>
        <a:lt2>
          <a:srgbClr val="FFFFFF"/>
        </a:lt2>
        <a:accent1>
          <a:srgbClr val="BCC7F6"/>
        </a:accent1>
        <a:accent2>
          <a:srgbClr val="86B600"/>
        </a:accent2>
        <a:accent3>
          <a:srgbClr val="FFFFFF"/>
        </a:accent3>
        <a:accent4>
          <a:srgbClr val="2A2A2A"/>
        </a:accent4>
        <a:accent5>
          <a:srgbClr val="DAE0FA"/>
        </a:accent5>
        <a:accent6>
          <a:srgbClr val="79A500"/>
        </a:accent6>
        <a:hlink>
          <a:srgbClr val="003366"/>
        </a:hlink>
        <a:folHlink>
          <a:srgbClr val="CC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enutzerdefiniertes Design">
  <a:themeElements>
    <a:clrScheme name="Benutzerdefiniertes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PPT_Vorlage-1</Template>
  <TotalTime>0</TotalTime>
  <Words>524</Words>
  <Application>Microsoft Office PowerPoint</Application>
  <PresentationFormat>Bildschirmpräsentation (4:3)</PresentationFormat>
  <Paragraphs>108</Paragraphs>
  <Slides>6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6</vt:i4>
      </vt:variant>
    </vt:vector>
  </HeadingPairs>
  <TitlesOfParts>
    <vt:vector size="14" baseType="lpstr">
      <vt:lpstr>Arial</vt:lpstr>
      <vt:lpstr>Garamond</vt:lpstr>
      <vt:lpstr>Times New Roman</vt:lpstr>
      <vt:lpstr>Verdana</vt:lpstr>
      <vt:lpstr>Wingdings</vt:lpstr>
      <vt:lpstr>PPT_Vorlage-1</vt:lpstr>
      <vt:lpstr>Benutzerdefiniertes Design</vt:lpstr>
      <vt:lpstr>Organisch</vt:lpstr>
      <vt:lpstr>Studienbereich Allgemeine Berufsvorbereitung</vt:lpstr>
      <vt:lpstr>Studienbereich Allgemeine Berufsvorbereitung</vt:lpstr>
      <vt:lpstr>PowerPoint-Präsentation</vt:lpstr>
      <vt:lpstr>Fachnahe Zusatzqualifikationen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Fiona Schnüttgen</dc:creator>
  <dc:description>Version 0.9, 10.11.2005</dc:description>
  <cp:lastModifiedBy>Müller, Tosca</cp:lastModifiedBy>
  <cp:revision>413</cp:revision>
  <cp:lastPrinted>2002-06-26T11:04:16Z</cp:lastPrinted>
  <dcterms:created xsi:type="dcterms:W3CDTF">2007-10-07T19:04:24Z</dcterms:created>
  <dcterms:modified xsi:type="dcterms:W3CDTF">2023-08-31T10:51:01Z</dcterms:modified>
</cp:coreProperties>
</file>