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CE6C1-0BB9-4CDD-B621-91967EF0F1C0}" type="datetimeFigureOut">
              <a:rPr lang="it-IT" smtClean="0"/>
              <a:t>03/12/2014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9409C-F728-498E-8191-2464A5F8DCD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409C-F728-498E-8191-2464A5F8DCDC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409C-F728-498E-8191-2464A5F8DCDC}" type="slidenum">
              <a:rPr lang="it-IT" smtClean="0"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409C-F728-498E-8191-2464A5F8DCDC}" type="slidenum">
              <a:rPr lang="it-IT" smtClean="0"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409C-F728-498E-8191-2464A5F8DCDC}" type="slidenum">
              <a:rPr lang="it-IT" smtClean="0"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409C-F728-498E-8191-2464A5F8DCDC}" type="slidenum">
              <a:rPr lang="it-IT" smtClean="0"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409C-F728-498E-8191-2464A5F8DCDC}" type="slidenum">
              <a:rPr lang="it-IT" smtClean="0"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409C-F728-498E-8191-2464A5F8DCDC}" type="slidenum">
              <a:rPr lang="it-IT" smtClean="0"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409C-F728-498E-8191-2464A5F8DCDC}" type="slidenum">
              <a:rPr lang="it-IT" smtClean="0"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409C-F728-498E-8191-2464A5F8DCDC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409C-F728-498E-8191-2464A5F8DCDC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409C-F728-498E-8191-2464A5F8DCDC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409C-F728-498E-8191-2464A5F8DCDC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409C-F728-498E-8191-2464A5F8DCDC}" type="slidenum">
              <a:rPr lang="it-IT" smtClean="0"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409C-F728-498E-8191-2464A5F8DCDC}" type="slidenum">
              <a:rPr lang="it-IT" smtClean="0"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409C-F728-498E-8191-2464A5F8DCDC}" type="slidenum">
              <a:rPr lang="it-IT" smtClean="0"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409C-F728-498E-8191-2464A5F8DCDC}" type="slidenum">
              <a:rPr lang="it-IT" smtClean="0"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C846-5FEF-4D62-9320-D4060AF7D1C3}" type="datetimeFigureOut">
              <a:rPr lang="it-IT" smtClean="0"/>
              <a:pPr/>
              <a:t>03/12/2014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9C6F-E849-4157-AA8F-E765C035B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C846-5FEF-4D62-9320-D4060AF7D1C3}" type="datetimeFigureOut">
              <a:rPr lang="it-IT" smtClean="0"/>
              <a:pPr/>
              <a:t>03/12/2014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9C6F-E849-4157-AA8F-E765C035B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C846-5FEF-4D62-9320-D4060AF7D1C3}" type="datetimeFigureOut">
              <a:rPr lang="it-IT" smtClean="0"/>
              <a:pPr/>
              <a:t>03/12/2014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9C6F-E849-4157-AA8F-E765C035B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C846-5FEF-4D62-9320-D4060AF7D1C3}" type="datetimeFigureOut">
              <a:rPr lang="it-IT" smtClean="0"/>
              <a:pPr/>
              <a:t>03/12/2014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9C6F-E849-4157-AA8F-E765C035B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C846-5FEF-4D62-9320-D4060AF7D1C3}" type="datetimeFigureOut">
              <a:rPr lang="it-IT" smtClean="0"/>
              <a:pPr/>
              <a:t>03/12/2014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9C6F-E849-4157-AA8F-E765C035B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C846-5FEF-4D62-9320-D4060AF7D1C3}" type="datetimeFigureOut">
              <a:rPr lang="it-IT" smtClean="0"/>
              <a:pPr/>
              <a:t>03/12/2014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9C6F-E849-4157-AA8F-E765C035B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C846-5FEF-4D62-9320-D4060AF7D1C3}" type="datetimeFigureOut">
              <a:rPr lang="it-IT" smtClean="0"/>
              <a:pPr/>
              <a:t>03/12/2014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9C6F-E849-4157-AA8F-E765C035B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C846-5FEF-4D62-9320-D4060AF7D1C3}" type="datetimeFigureOut">
              <a:rPr lang="it-IT" smtClean="0"/>
              <a:pPr/>
              <a:t>03/12/2014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9C6F-E849-4157-AA8F-E765C035B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C846-5FEF-4D62-9320-D4060AF7D1C3}" type="datetimeFigureOut">
              <a:rPr lang="it-IT" smtClean="0"/>
              <a:pPr/>
              <a:t>03/12/2014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9C6F-E849-4157-AA8F-E765C035B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C846-5FEF-4D62-9320-D4060AF7D1C3}" type="datetimeFigureOut">
              <a:rPr lang="it-IT" smtClean="0"/>
              <a:pPr/>
              <a:t>03/12/2014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9C6F-E849-4157-AA8F-E765C035B4E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C846-5FEF-4D62-9320-D4060AF7D1C3}" type="datetimeFigureOut">
              <a:rPr lang="it-IT" smtClean="0"/>
              <a:pPr/>
              <a:t>03/12/2014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39C6F-E849-4157-AA8F-E765C035B4E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F439C6F-E849-4157-AA8F-E765C035B4E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006C846-5FEF-4D62-9320-D4060AF7D1C3}" type="datetimeFigureOut">
              <a:rPr lang="it-IT" smtClean="0"/>
              <a:pPr/>
              <a:t>03/12/2014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gDInDM6lFY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sz="4400" b="1" dirty="0">
                <a:latin typeface="Calibri"/>
                <a:ea typeface="Times New Roman"/>
                <a:cs typeface="Times New Roman"/>
              </a:rPr>
              <a:t>Ebrei in Italia dopo la Shoah: trasformazioni, silenzi e inedite questioni</a:t>
            </a:r>
            <a:r>
              <a:rPr lang="it-IT" sz="4400" dirty="0">
                <a:latin typeface="Calibri"/>
                <a:ea typeface="Calibri"/>
                <a:cs typeface="Arial"/>
              </a:rPr>
              <a:t/>
            </a:r>
            <a:br>
              <a:rPr lang="it-IT" sz="4400" dirty="0">
                <a:latin typeface="Calibri"/>
                <a:ea typeface="Calibri"/>
                <a:cs typeface="Arial"/>
              </a:rPr>
            </a:br>
            <a:endParaRPr lang="it-IT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6461760" cy="1066800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Gadi Luzzatto Voghera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284899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dirty="0">
                <a:latin typeface="+mn-lt"/>
              </a:rPr>
              <a:t>I temi della storia ebraica italiana contemporanea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La Shoah</a:t>
            </a:r>
          </a:p>
          <a:p>
            <a:r>
              <a:rPr lang="it-IT" sz="2400" dirty="0" smtClean="0"/>
              <a:t>Ritardo nell’ affermarsi </a:t>
            </a:r>
            <a:r>
              <a:rPr lang="it-IT" sz="2400" dirty="0"/>
              <a:t>nel ruolo centrale che oggi le viene comunemente </a:t>
            </a:r>
            <a:r>
              <a:rPr lang="it-IT" sz="2400" dirty="0" smtClean="0"/>
              <a:t>riconosciuto</a:t>
            </a:r>
          </a:p>
          <a:p>
            <a:r>
              <a:rPr lang="it-IT" sz="2400" dirty="0"/>
              <a:t>Vennero prodotti alcuni film anche in Italia che si dedicavano a una riflessione sullo sterminio degli ebrei, ma – è bene sottolinearlo – non sull’impatto che questo ebbe sulla società </a:t>
            </a:r>
            <a:r>
              <a:rPr lang="it-IT" sz="2400" dirty="0" smtClean="0"/>
              <a:t>italiana</a:t>
            </a:r>
          </a:p>
          <a:p>
            <a:r>
              <a:rPr lang="it-IT" sz="2400" dirty="0"/>
              <a:t>L</a:t>
            </a:r>
            <a:r>
              <a:rPr lang="it-IT" sz="2400" dirty="0" smtClean="0"/>
              <a:t>a </a:t>
            </a:r>
            <a:r>
              <a:rPr lang="it-IT" sz="2400" dirty="0"/>
              <a:t>crescita di interesse per la Shoah si fece definitiva solo a partire dall’introduzione in Italia della Giornata della Memoria (Lg. 20 Luglio 200, n.211), che tuttavia </a:t>
            </a:r>
            <a:r>
              <a:rPr lang="it-IT" sz="2400" dirty="0" smtClean="0"/>
              <a:t>ebbe </a:t>
            </a:r>
            <a:r>
              <a:rPr lang="it-IT" sz="2400" dirty="0"/>
              <a:t>come effetto quello di deformare ancora una volta l’immagine pubblica dell’ebraismo italiano</a:t>
            </a:r>
          </a:p>
        </p:txBody>
      </p:sp>
    </p:spTree>
    <p:extLst>
      <p:ext uri="{BB962C8B-B14F-4D97-AF65-F5344CB8AC3E}">
        <p14:creationId xmlns:p14="http://schemas.microsoft.com/office/powerpoint/2010/main" xmlns="" val="21708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+mn-lt"/>
              </a:rPr>
              <a:t>Fra immagine e realtà</a:t>
            </a:r>
            <a:endParaRPr lang="it-IT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 smtClean="0"/>
              <a:t>L’immagine </a:t>
            </a:r>
            <a:r>
              <a:rPr lang="it-IT" sz="2800" dirty="0"/>
              <a:t>degli ebrei non coincide (e spesso è completamente diversa) dalla realtà sociale, </a:t>
            </a:r>
            <a:r>
              <a:rPr lang="it-IT" sz="2800" dirty="0" smtClean="0"/>
              <a:t>culturale e </a:t>
            </a:r>
            <a:r>
              <a:rPr lang="it-IT" sz="2800" dirty="0"/>
              <a:t>religiosa che caratterizza la comunità ebraica, sia in Italia sia </a:t>
            </a:r>
            <a:r>
              <a:rPr lang="it-IT" sz="2800" dirty="0" smtClean="0"/>
              <a:t>altrove</a:t>
            </a:r>
          </a:p>
          <a:p>
            <a:endParaRPr lang="it-IT" sz="2800" dirty="0" smtClean="0"/>
          </a:p>
          <a:p>
            <a:r>
              <a:rPr lang="it-IT" sz="2800" dirty="0" smtClean="0"/>
              <a:t>Demografia</a:t>
            </a:r>
            <a:endParaRPr lang="it-IT" sz="2800" dirty="0" smtClean="0"/>
          </a:p>
          <a:p>
            <a:endParaRPr lang="it-IT" sz="2800" dirty="0" smtClean="0"/>
          </a:p>
          <a:p>
            <a:r>
              <a:rPr lang="it-IT" sz="2800" dirty="0" smtClean="0"/>
              <a:t>Composizione</a:t>
            </a:r>
            <a:endParaRPr lang="it-IT" sz="2800" dirty="0" smtClean="0"/>
          </a:p>
          <a:p>
            <a:endParaRPr lang="it-IT" sz="2800" dirty="0" smtClean="0"/>
          </a:p>
          <a:p>
            <a:r>
              <a:rPr lang="it-IT" sz="2800" dirty="0" smtClean="0"/>
              <a:t>Rappresentanza</a:t>
            </a:r>
            <a:endParaRPr lang="it-IT" sz="28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5341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+mn-lt"/>
              </a:rPr>
              <a:t>Silenzi</a:t>
            </a:r>
            <a:endParaRPr lang="it-IT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dirty="0"/>
              <a:t>Il silenzio sul </a:t>
            </a:r>
            <a:r>
              <a:rPr lang="it-IT" b="1" dirty="0"/>
              <a:t>comportamento della leadership</a:t>
            </a:r>
            <a:r>
              <a:rPr lang="it-IT" dirty="0"/>
              <a:t> dell’ebraismo italiano durante il fascismo. Un allineamento governativo quasi generale, prodotto </a:t>
            </a:r>
            <a:r>
              <a:rPr lang="it-IT" dirty="0" smtClean="0"/>
              <a:t>forse inevitabile di</a:t>
            </a:r>
            <a:r>
              <a:rPr lang="it-IT" dirty="0" smtClean="0"/>
              <a:t> </a:t>
            </a:r>
            <a:r>
              <a:rPr lang="it-IT" dirty="0"/>
              <a:t>una fondamentale incomprensione sulla natura del fascismo e dalla persistente presenza di un paternalismo notabilare che era già fuori tempo negli anni ’20.</a:t>
            </a:r>
          </a:p>
          <a:p>
            <a:pPr lvl="0"/>
            <a:r>
              <a:rPr lang="it-IT" dirty="0"/>
              <a:t>Il </a:t>
            </a:r>
            <a:r>
              <a:rPr lang="it-IT" b="1" dirty="0"/>
              <a:t>silenzio di Pio XII</a:t>
            </a:r>
            <a:r>
              <a:rPr lang="it-IT" dirty="0"/>
              <a:t> sullo sterminio degli ebrei, ma soprattutto sulla deportazione degli ebrei di Roma, che pesa anche politicamente a vari livelli.</a:t>
            </a:r>
          </a:p>
          <a:p>
            <a:pPr lvl="0"/>
            <a:r>
              <a:rPr lang="it-IT" dirty="0"/>
              <a:t>Il </a:t>
            </a:r>
            <a:r>
              <a:rPr lang="it-IT" b="1" dirty="0"/>
              <a:t>silenzio</a:t>
            </a:r>
            <a:r>
              <a:rPr lang="it-IT" dirty="0"/>
              <a:t> (o meglio, il mutismo) di una </a:t>
            </a:r>
            <a:r>
              <a:rPr lang="it-IT" b="1" dirty="0"/>
              <a:t>classe intellettuale ebraica</a:t>
            </a:r>
            <a:r>
              <a:rPr lang="it-IT" dirty="0"/>
              <a:t> molto consistente (in letteratura, nel giornalismo, nelle scienze, in politica) che in genere non si fa coinvolgere nella gestione della quotidianità delle comunità ebraiche, determinandone la marginalizzazione.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0387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+mn-lt"/>
              </a:rPr>
              <a:t>Questioni aperte</a:t>
            </a:r>
            <a:endParaRPr lang="it-IT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b="1" dirty="0"/>
              <a:t>L’Italia è stata il crocevia fondamentale della storia e della cultura ebraica per centinaia di anni</a:t>
            </a:r>
            <a:r>
              <a:rPr lang="it-IT" dirty="0"/>
              <a:t>: con Roma sede del papato, con lo sviluppo della tipografia che ha contribuito a diffondere e democratizzare il sapere ebraico (specie lo Zohar e la cultura mistica), con l’elaborazione di un ebraismo umanistico, in costante dialogo con le culture non ebraiche, l’Italia è stata a tutti gli effetti la culla della cultura e della tradizione ebraica. </a:t>
            </a:r>
            <a:r>
              <a:rPr lang="it-IT" b="1" dirty="0"/>
              <a:t>Perché questo fatto non è conosciuto e riconosciuto? </a:t>
            </a:r>
            <a:r>
              <a:rPr lang="it-IT" dirty="0"/>
              <a:t>Non lo conoscono l’ebraismo americano e israeliano, che considerano l’Italia ebraica e la sua storia poco più che un incidente. Ma non lo considera neppure la cultura italiana, che solo ultimamente ha cominciato </a:t>
            </a:r>
            <a:r>
              <a:rPr lang="it-IT" dirty="0" smtClean="0"/>
              <a:t>a conoscere </a:t>
            </a:r>
            <a:r>
              <a:rPr lang="it-IT" dirty="0"/>
              <a:t>di più (Giornate della Cultura Ebraica Europea</a:t>
            </a:r>
            <a:r>
              <a:rPr lang="it-IT" dirty="0" smtClean="0"/>
              <a:t>), </a:t>
            </a:r>
            <a:r>
              <a:rPr lang="it-IT" dirty="0"/>
              <a:t>ma come se fosse una scoperta “esotica”, e non una componente fondativa della civiltà italiana.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5581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+mn-lt"/>
              </a:rPr>
              <a:t>Questioni aperte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it-IT" dirty="0" smtClean="0"/>
          </a:p>
          <a:p>
            <a:pPr lvl="0"/>
            <a:endParaRPr lang="it-IT" dirty="0" smtClean="0"/>
          </a:p>
          <a:p>
            <a:pPr lvl="0"/>
            <a:r>
              <a:rPr lang="it-IT" dirty="0" smtClean="0"/>
              <a:t>Perché </a:t>
            </a:r>
            <a:r>
              <a:rPr lang="it-IT" dirty="0"/>
              <a:t>l’</a:t>
            </a:r>
            <a:r>
              <a:rPr lang="it-IT" b="1" dirty="0"/>
              <a:t>Italia non è stata</a:t>
            </a:r>
            <a:r>
              <a:rPr lang="it-IT" dirty="0"/>
              <a:t> in passato e non è ancora oggi una </a:t>
            </a:r>
            <a:r>
              <a:rPr lang="it-IT" b="1" dirty="0"/>
              <a:t>terra che attira migrazioni</a:t>
            </a:r>
            <a:r>
              <a:rPr lang="it-IT" dirty="0"/>
              <a:t> </a:t>
            </a:r>
            <a:r>
              <a:rPr lang="it-IT" dirty="0" smtClean="0"/>
              <a:t>consistenti </a:t>
            </a:r>
            <a:r>
              <a:rPr lang="it-IT" dirty="0"/>
              <a:t>di ebrei? Migrazioni ce ne sono state, ma mai veramente </a:t>
            </a:r>
            <a:r>
              <a:rPr lang="it-IT" dirty="0" smtClean="0"/>
              <a:t>importanti. </a:t>
            </a:r>
            <a:r>
              <a:rPr lang="it-IT" dirty="0"/>
              <a:t>Gli ebrei in Italia non sono mai stati più di qualche decina di migliaia. Oggi – come dicevo – neppure si sa veramente quanti siano. Ma se prendiamo l’Europa di oggi, dopo la caduta del muro: perché gli ebrei in Germania sono più che raddoppiati in vent’anni (attirando oltre ai russi anche molti israeliani), e in Italia si registra un costante calo (almeno in apparenza)?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2973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+mn-lt"/>
              </a:rPr>
              <a:t>Questioni aperte</a:t>
            </a:r>
            <a:endParaRPr lang="it-IT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it-IT" dirty="0" smtClean="0"/>
          </a:p>
          <a:p>
            <a:pPr lvl="0"/>
            <a:r>
              <a:rPr lang="it-IT" dirty="0" smtClean="0"/>
              <a:t>Per quale ragione, e seguendo quali dinamiche, nonostante </a:t>
            </a:r>
            <a:r>
              <a:rPr lang="it-IT" dirty="0"/>
              <a:t>il calo </a:t>
            </a:r>
            <a:r>
              <a:rPr lang="it-IT" dirty="0" smtClean="0"/>
              <a:t>demografico in </a:t>
            </a:r>
            <a:r>
              <a:rPr lang="it-IT" dirty="0"/>
              <a:t>Italia si assiste a una vera e propria esplosione di attività ebraiche e una decisa crescita nella consapevolezza culturale ebraica a tutti i livelli (cultura, lingua, tradizioni religiose</a:t>
            </a:r>
            <a:r>
              <a:rPr lang="it-IT" dirty="0" smtClean="0"/>
              <a:t>)? E perché a fronte di questa rinascita si assiste a </a:t>
            </a:r>
            <a:r>
              <a:rPr lang="it-IT" dirty="0"/>
              <a:t>un deciso impoverimento e insterilimento del sapere rabbinico (i pochi rabbini italiani </a:t>
            </a:r>
            <a:r>
              <a:rPr lang="it-IT" dirty="0" smtClean="0"/>
              <a:t>- una ventina- </a:t>
            </a:r>
            <a:r>
              <a:rPr lang="it-IT" dirty="0"/>
              <a:t>sono marginali e praticamente sconosciuti nel panorama della cultura rabbinica</a:t>
            </a:r>
            <a:r>
              <a:rPr lang="it-IT" dirty="0" smtClean="0"/>
              <a:t>)?</a:t>
            </a:r>
            <a:endParaRPr lang="it-IT" dirty="0"/>
          </a:p>
          <a:p>
            <a:pPr marL="1143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274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+mn-lt"/>
              </a:rPr>
              <a:t>Strumenti</a:t>
            </a:r>
            <a:endParaRPr lang="it-IT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3"/>
              </a:rPr>
              <a:t>https://</a:t>
            </a:r>
            <a:r>
              <a:rPr lang="it-IT" dirty="0" smtClean="0">
                <a:hlinkClick r:id="rId3"/>
              </a:rPr>
              <a:t>www.youtube.com/watch?v=dgDInDM6lFY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508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>
                <a:latin typeface="+mn-lt"/>
              </a:rPr>
              <a:t>Visibilità pubblica dell’ebraismo italiano</a:t>
            </a:r>
            <a:endParaRPr lang="it-IT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visita </a:t>
            </a:r>
            <a:r>
              <a:rPr lang="it-IT" dirty="0"/>
              <a:t>di papa </a:t>
            </a:r>
            <a:r>
              <a:rPr lang="it-IT" dirty="0" err="1" smtClean="0"/>
              <a:t>Woytjła</a:t>
            </a:r>
            <a:r>
              <a:rPr lang="it-IT" dirty="0" smtClean="0"/>
              <a:t> </a:t>
            </a:r>
            <a:r>
              <a:rPr lang="it-IT" dirty="0"/>
              <a:t>alla sinagoga di Roma nel 1986</a:t>
            </a:r>
          </a:p>
        </p:txBody>
      </p:sp>
      <p:pic>
        <p:nvPicPr>
          <p:cNvPr id="1026" name="Picture 2" descr="C:\Users\Luzzatto\Desktop\papa in sinagog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5028085" cy="412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93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>
                <a:latin typeface="+mn-lt"/>
              </a:rPr>
              <a:t>Visibilità pubblica dell’ebraismo italiano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persecuzione </a:t>
            </a:r>
            <a:r>
              <a:rPr lang="it-IT" dirty="0"/>
              <a:t>antiebraica perpetrata dal regime fascista</a:t>
            </a:r>
          </a:p>
        </p:txBody>
      </p:sp>
      <p:pic>
        <p:nvPicPr>
          <p:cNvPr id="2050" name="Picture 2" descr="C:\Users\Luzzatto\Desktop\leggi razzial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32856"/>
            <a:ext cx="4271607" cy="425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207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>
                <a:latin typeface="+mn-lt"/>
              </a:rPr>
              <a:t>Visibilità pubblica dell’ebraismo italiano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L’ebraismo </a:t>
            </a:r>
            <a:r>
              <a:rPr lang="it-IT" dirty="0"/>
              <a:t>romano appoggia le politiche dei governi di Israele</a:t>
            </a:r>
          </a:p>
        </p:txBody>
      </p:sp>
      <p:pic>
        <p:nvPicPr>
          <p:cNvPr id="3074" name="Picture 2" descr="C:\Users\Luzzatto\Desktop\roma e israe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48904"/>
            <a:ext cx="4702577" cy="293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160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dirty="0" smtClean="0">
                <a:latin typeface="+mn-lt"/>
              </a:rPr>
              <a:t>Oggetto della conferenza</a:t>
            </a:r>
            <a:endParaRPr lang="it-IT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Introdurre </a:t>
            </a:r>
            <a:r>
              <a:rPr lang="it-IT" sz="2800" dirty="0"/>
              <a:t>alcune questioni storiografiche e discutere alcune </a:t>
            </a:r>
            <a:r>
              <a:rPr lang="it-IT" sz="2800" dirty="0" smtClean="0"/>
              <a:t>scelte</a:t>
            </a:r>
          </a:p>
          <a:p>
            <a:endParaRPr lang="it-IT" sz="2800" dirty="0" smtClean="0"/>
          </a:p>
          <a:p>
            <a:r>
              <a:rPr lang="it-IT" sz="2800" dirty="0" smtClean="0"/>
              <a:t>Affrontare alcune delle trasformazioni </a:t>
            </a:r>
            <a:r>
              <a:rPr lang="it-IT" sz="2800" dirty="0"/>
              <a:t>della presenza ebraica in </a:t>
            </a:r>
            <a:r>
              <a:rPr lang="it-IT" sz="2800" dirty="0" smtClean="0"/>
              <a:t>Italia nel dopoguerra</a:t>
            </a:r>
            <a:endParaRPr lang="it-IT" sz="2800" dirty="0" smtClean="0"/>
          </a:p>
          <a:p>
            <a:endParaRPr lang="it-IT" sz="2800" dirty="0" smtClean="0"/>
          </a:p>
          <a:p>
            <a:r>
              <a:rPr lang="it-IT" sz="2800" dirty="0" smtClean="0"/>
              <a:t>Trattare di alcuni “Silenzi”</a:t>
            </a:r>
            <a:endParaRPr lang="it-IT" sz="2800" dirty="0" smtClean="0"/>
          </a:p>
          <a:p>
            <a:endParaRPr lang="it-IT" sz="2800" dirty="0" smtClean="0"/>
          </a:p>
          <a:p>
            <a:r>
              <a:rPr lang="it-IT" sz="2800" dirty="0" smtClean="0"/>
              <a:t>Proporre spunti </a:t>
            </a:r>
            <a:r>
              <a:rPr lang="it-IT" sz="2800" dirty="0" smtClean="0"/>
              <a:t>di discussione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83851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dirty="0" smtClean="0">
                <a:latin typeface="+mn-lt"/>
              </a:rPr>
              <a:t>Questioni storiografiche</a:t>
            </a:r>
            <a:endParaRPr lang="it-IT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Pessimismo</a:t>
            </a:r>
          </a:p>
          <a:p>
            <a:endParaRPr lang="it-IT" sz="2800" dirty="0" smtClean="0"/>
          </a:p>
          <a:p>
            <a:r>
              <a:rPr lang="it-IT" sz="2800" dirty="0" smtClean="0"/>
              <a:t>Tramonto </a:t>
            </a:r>
            <a:r>
              <a:rPr lang="it-IT" sz="2800" dirty="0"/>
              <a:t>dell’idea stessa di </a:t>
            </a:r>
            <a:r>
              <a:rPr lang="it-IT" sz="2800" dirty="0" smtClean="0"/>
              <a:t>emancipazione</a:t>
            </a:r>
          </a:p>
          <a:p>
            <a:endParaRPr lang="it-IT" sz="2800" dirty="0" smtClean="0"/>
          </a:p>
          <a:p>
            <a:r>
              <a:rPr lang="it-IT" sz="2800" dirty="0" smtClean="0"/>
              <a:t>Partecipazione di buona parte della </a:t>
            </a:r>
            <a:r>
              <a:rPr lang="it-IT" sz="2800" dirty="0" smtClean="0"/>
              <a:t>leadership </a:t>
            </a:r>
            <a:r>
              <a:rPr lang="it-IT" sz="2800" dirty="0"/>
              <a:t>delle comunità ebraiche </a:t>
            </a:r>
            <a:r>
              <a:rPr lang="it-IT" sz="2800" dirty="0" smtClean="0"/>
              <a:t>al consenso verso il </a:t>
            </a:r>
            <a:r>
              <a:rPr lang="it-IT" sz="2800" dirty="0"/>
              <a:t>regime </a:t>
            </a:r>
            <a:r>
              <a:rPr lang="it-IT" sz="2800" dirty="0" smtClean="0"/>
              <a:t>fascista</a:t>
            </a:r>
          </a:p>
          <a:p>
            <a:endParaRPr lang="it-IT" sz="2800" dirty="0" smtClean="0"/>
          </a:p>
          <a:p>
            <a:r>
              <a:rPr lang="it-IT" sz="2800" dirty="0" smtClean="0"/>
              <a:t>Perdita </a:t>
            </a:r>
            <a:r>
              <a:rPr lang="it-IT" sz="2800" dirty="0"/>
              <a:t>di circa il venti per cento della popolazione</a:t>
            </a:r>
          </a:p>
        </p:txBody>
      </p:sp>
    </p:spTree>
    <p:extLst>
      <p:ext uri="{BB962C8B-B14F-4D97-AF65-F5344CB8AC3E}">
        <p14:creationId xmlns:p14="http://schemas.microsoft.com/office/powerpoint/2010/main" xmlns="" val="264133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dirty="0">
                <a:latin typeface="+mn-lt"/>
              </a:rPr>
              <a:t>Questioni storiografiche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 smtClean="0"/>
              <a:t>O</a:t>
            </a:r>
            <a:r>
              <a:rPr lang="it-IT" sz="2800" dirty="0" smtClean="0"/>
              <a:t>ttimismo</a:t>
            </a:r>
            <a:endParaRPr lang="it-IT" sz="2800" dirty="0" smtClean="0"/>
          </a:p>
          <a:p>
            <a:endParaRPr lang="it-IT" sz="2800" dirty="0" smtClean="0"/>
          </a:p>
          <a:p>
            <a:r>
              <a:rPr lang="it-IT" sz="2800" dirty="0" smtClean="0"/>
              <a:t>Rinascita </a:t>
            </a:r>
            <a:r>
              <a:rPr lang="it-IT" sz="2800" dirty="0"/>
              <a:t>nazionale e spirituale della nazione </a:t>
            </a:r>
            <a:r>
              <a:rPr lang="it-IT" sz="2800" dirty="0" smtClean="0"/>
              <a:t>ebraica</a:t>
            </a:r>
          </a:p>
          <a:p>
            <a:endParaRPr lang="it-IT" sz="2800" dirty="0" smtClean="0"/>
          </a:p>
          <a:p>
            <a:r>
              <a:rPr lang="it-IT" sz="2800" dirty="0" smtClean="0"/>
              <a:t>Brigata </a:t>
            </a:r>
            <a:r>
              <a:rPr lang="it-IT" sz="2800" dirty="0"/>
              <a:t>Ebraica </a:t>
            </a:r>
            <a:endParaRPr lang="it-IT" sz="2800" dirty="0" smtClean="0"/>
          </a:p>
          <a:p>
            <a:r>
              <a:rPr lang="it-IT" sz="2800" dirty="0" smtClean="0"/>
              <a:t>Nuovo </a:t>
            </a:r>
            <a:r>
              <a:rPr lang="it-IT" sz="2800" dirty="0"/>
              <a:t>orgoglio nazionale </a:t>
            </a:r>
            <a:r>
              <a:rPr lang="it-IT" sz="2800" dirty="0" smtClean="0">
                <a:sym typeface="Wingdings" panose="05000000000000000000" pitchFamily="2" charset="2"/>
              </a:rPr>
              <a:t> il settimanale «Israel»</a:t>
            </a:r>
          </a:p>
          <a:p>
            <a:endParaRPr lang="it-IT" sz="2800" dirty="0" smtClean="0"/>
          </a:p>
          <a:p>
            <a:r>
              <a:rPr lang="it-IT" sz="2800" dirty="0" smtClean="0"/>
              <a:t>Paradosso </a:t>
            </a:r>
            <a:r>
              <a:rPr lang="it-IT" sz="2800" dirty="0"/>
              <a:t>delle scuole </a:t>
            </a:r>
            <a:r>
              <a:rPr lang="it-IT" sz="2800" dirty="0" smtClean="0"/>
              <a:t>ebraiche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9427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dirty="0" smtClean="0">
                <a:latin typeface="+mn-lt"/>
              </a:rPr>
              <a:t>I temi della storia ebraica italiana contemporanea</a:t>
            </a:r>
            <a:endParaRPr lang="it-IT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u="sng" dirty="0" smtClean="0"/>
              <a:t>Emancipazione</a:t>
            </a:r>
            <a:r>
              <a:rPr lang="it-IT" sz="2800" dirty="0" smtClean="0"/>
              <a:t>: </a:t>
            </a:r>
            <a:r>
              <a:rPr lang="it-IT" sz="2800" dirty="0"/>
              <a:t>una nuova cultura religiosa fondandola sulla certezza dell’inevitabile trionfo del modello di emancipazione proposto dal liberalismo </a:t>
            </a:r>
            <a:r>
              <a:rPr lang="it-IT" sz="2800" dirty="0" smtClean="0"/>
              <a:t>borghese</a:t>
            </a:r>
          </a:p>
          <a:p>
            <a:r>
              <a:rPr lang="it-IT" sz="2800" u="sng" dirty="0" smtClean="0"/>
              <a:t>Legislazione </a:t>
            </a:r>
            <a:r>
              <a:rPr lang="it-IT" sz="2800" u="sng" dirty="0" smtClean="0"/>
              <a:t>razzista:</a:t>
            </a:r>
            <a:r>
              <a:rPr lang="it-IT" sz="2800" dirty="0" smtClean="0"/>
              <a:t> fine </a:t>
            </a:r>
            <a:r>
              <a:rPr lang="it-IT" sz="2800" dirty="0" smtClean="0"/>
              <a:t>dell’emancipazione e assenza </a:t>
            </a:r>
            <a:r>
              <a:rPr lang="it-IT" sz="2800" dirty="0"/>
              <a:t>di una consistente reazione da parte della società </a:t>
            </a:r>
            <a:r>
              <a:rPr lang="it-IT" sz="2800" dirty="0" smtClean="0"/>
              <a:t>italiana</a:t>
            </a:r>
          </a:p>
          <a:p>
            <a:r>
              <a:rPr lang="it-IT" sz="2800" u="sng" dirty="0" smtClean="0"/>
              <a:t>«Terza emancipazione»</a:t>
            </a:r>
            <a:r>
              <a:rPr lang="it-IT" sz="2800" dirty="0" smtClean="0"/>
              <a:t>: nuova coscienza di cittadinanza, basata su nuovi presupposti.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0746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dirty="0">
                <a:latin typeface="+mn-lt"/>
              </a:rPr>
              <a:t>I temi della storia ebraica italiana contemporanea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800" dirty="0" smtClean="0"/>
              <a:t>Nascita </a:t>
            </a:r>
            <a:r>
              <a:rPr lang="it-IT" sz="2800" dirty="0" smtClean="0"/>
              <a:t>dello Stato d’Israele</a:t>
            </a:r>
          </a:p>
          <a:p>
            <a:endParaRPr lang="it-IT" sz="2800" dirty="0" smtClean="0"/>
          </a:p>
          <a:p>
            <a:r>
              <a:rPr lang="it-IT" sz="2800" dirty="0" smtClean="0"/>
              <a:t>I </a:t>
            </a:r>
            <a:r>
              <a:rPr lang="it-IT" sz="2800" dirty="0"/>
              <a:t>soldati “palestinesi” che portavano i primi germi di una nuova visione ebraica del </a:t>
            </a:r>
            <a:r>
              <a:rPr lang="it-IT" sz="2800" dirty="0" smtClean="0"/>
              <a:t>mondo</a:t>
            </a:r>
          </a:p>
          <a:p>
            <a:endParaRPr lang="it-IT" sz="2800" dirty="0" smtClean="0"/>
          </a:p>
          <a:p>
            <a:r>
              <a:rPr lang="it-IT" sz="2800" dirty="0" smtClean="0"/>
              <a:t>La </a:t>
            </a:r>
            <a:r>
              <a:rPr lang="it-IT" sz="2800" dirty="0" smtClean="0"/>
              <a:t>lingua e nuovi strumenti di educazione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22257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72</TotalTime>
  <Words>859</Words>
  <Application>Microsoft Office PowerPoint</Application>
  <PresentationFormat>Presentazione su schermo (4:3)</PresentationFormat>
  <Paragraphs>88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Adjacency</vt:lpstr>
      <vt:lpstr>Ebrei in Italia dopo la Shoah: trasformazioni, silenzi e inedite questioni </vt:lpstr>
      <vt:lpstr>Visibilità pubblica dell’ebraismo italiano</vt:lpstr>
      <vt:lpstr>Visibilità pubblica dell’ebraismo italiano</vt:lpstr>
      <vt:lpstr>Visibilità pubblica dell’ebraismo italiano</vt:lpstr>
      <vt:lpstr>Oggetto della conferenza</vt:lpstr>
      <vt:lpstr>Questioni storiografiche</vt:lpstr>
      <vt:lpstr>Questioni storiografiche</vt:lpstr>
      <vt:lpstr>I temi della storia ebraica italiana contemporanea</vt:lpstr>
      <vt:lpstr>I temi della storia ebraica italiana contemporanea</vt:lpstr>
      <vt:lpstr>I temi della storia ebraica italiana contemporanea</vt:lpstr>
      <vt:lpstr>Fra immagine e realtà</vt:lpstr>
      <vt:lpstr>Silenzi</vt:lpstr>
      <vt:lpstr>Questioni aperte</vt:lpstr>
      <vt:lpstr>Questioni aperte</vt:lpstr>
      <vt:lpstr>Questioni aperte</vt:lpstr>
      <vt:lpstr>Strumenti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Ebrei in Italia dopo la Shoah: trasformazioni, silenzi e inedite questioni </dc:title>
  <dc:creator>Luzzatto</dc:creator>
  <cp:lastModifiedBy>Gadi</cp:lastModifiedBy>
  <cp:revision>8</cp:revision>
  <dcterms:created xsi:type="dcterms:W3CDTF">2014-12-03T10:53:28Z</dcterms:created>
  <dcterms:modified xsi:type="dcterms:W3CDTF">2014-12-03T14:22:35Z</dcterms:modified>
</cp:coreProperties>
</file>