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469"/>
    <a:srgbClr val="FF99B9"/>
    <a:srgbClr val="C1E2A1"/>
    <a:srgbClr val="FE9F8E"/>
    <a:srgbClr val="B1BA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07"/>
    <p:restoredTop sz="94513"/>
  </p:normalViewPr>
  <p:slideViewPr>
    <p:cSldViewPr snapToGrid="0" snapToObjects="1">
      <p:cViewPr varScale="1">
        <p:scale>
          <a:sx n="118" d="100"/>
          <a:sy n="118" d="100"/>
        </p:scale>
        <p:origin x="1114"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5T17:55:05.653"/>
    </inkml:context>
    <inkml:brush xml:id="br0">
      <inkml:brushProperty name="width" value="0.05" units="cm"/>
      <inkml:brushProperty name="height" value="0.05" units="cm"/>
    </inkml:brush>
  </inkml:definitions>
  <inkml:trace contextRef="#ctx0" brushRef="#br0">0 0 24575,'0'0'0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5T17:55:07.237"/>
    </inkml:context>
    <inkml:brush xml:id="br0">
      <inkml:brushProperty name="width" value="0.05" units="cm"/>
      <inkml:brushProperty name="height" value="0.05" units="cm"/>
    </inkml:brush>
  </inkml:definitions>
  <inkml:trace contextRef="#ctx0" brushRef="#br0">0 1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9FB1EB-76B2-CD4C-B667-7BD4D7930B12}" type="datetimeFigureOut">
              <a:rPr lang="en-TR" smtClean="0"/>
              <a:t>10/05/2022</a:t>
            </a:fld>
            <a:endParaRPr lang="en-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45754F-8112-414A-9ABC-1A4CBAA286E1}" type="slidenum">
              <a:rPr lang="en-TR" smtClean="0"/>
              <a:t>‹Nr.›</a:t>
            </a:fld>
            <a:endParaRPr lang="en-TR"/>
          </a:p>
        </p:txBody>
      </p:sp>
    </p:spTree>
    <p:extLst>
      <p:ext uri="{BB962C8B-B14F-4D97-AF65-F5344CB8AC3E}">
        <p14:creationId xmlns:p14="http://schemas.microsoft.com/office/powerpoint/2010/main" val="743692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R" dirty="0"/>
          </a:p>
        </p:txBody>
      </p:sp>
      <p:sp>
        <p:nvSpPr>
          <p:cNvPr id="4" name="Slide Number Placeholder 3"/>
          <p:cNvSpPr>
            <a:spLocks noGrp="1"/>
          </p:cNvSpPr>
          <p:nvPr>
            <p:ph type="sldNum" sz="quarter" idx="5"/>
          </p:nvPr>
        </p:nvSpPr>
        <p:spPr/>
        <p:txBody>
          <a:bodyPr/>
          <a:lstStyle/>
          <a:p>
            <a:fld id="{1D45754F-8112-414A-9ABC-1A4CBAA286E1}" type="slidenum">
              <a:rPr lang="en-TR" smtClean="0"/>
              <a:t>10</a:t>
            </a:fld>
            <a:endParaRPr lang="en-TR"/>
          </a:p>
        </p:txBody>
      </p:sp>
    </p:spTree>
    <p:extLst>
      <p:ext uri="{BB962C8B-B14F-4D97-AF65-F5344CB8AC3E}">
        <p14:creationId xmlns:p14="http://schemas.microsoft.com/office/powerpoint/2010/main" val="3837852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D55BA-C5FE-C645-8570-208A71C3D0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TR"/>
          </a:p>
        </p:txBody>
      </p:sp>
      <p:sp>
        <p:nvSpPr>
          <p:cNvPr id="3" name="Subtitle 2">
            <a:extLst>
              <a:ext uri="{FF2B5EF4-FFF2-40B4-BE49-F238E27FC236}">
                <a16:creationId xmlns:a16="http://schemas.microsoft.com/office/drawing/2014/main" id="{65FE0448-9DE6-8B43-9F65-BD09DDC7AC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TR"/>
          </a:p>
        </p:txBody>
      </p:sp>
      <p:sp>
        <p:nvSpPr>
          <p:cNvPr id="4" name="Date Placeholder 3">
            <a:extLst>
              <a:ext uri="{FF2B5EF4-FFF2-40B4-BE49-F238E27FC236}">
                <a16:creationId xmlns:a16="http://schemas.microsoft.com/office/drawing/2014/main" id="{C888273A-B647-7F41-B41E-E383B0429F3C}"/>
              </a:ext>
            </a:extLst>
          </p:cNvPr>
          <p:cNvSpPr>
            <a:spLocks noGrp="1"/>
          </p:cNvSpPr>
          <p:nvPr>
            <p:ph type="dt" sz="half" idx="10"/>
          </p:nvPr>
        </p:nvSpPr>
        <p:spPr/>
        <p:txBody>
          <a:bodyPr/>
          <a:lstStyle/>
          <a:p>
            <a:fld id="{66AE1ECE-B11C-B347-AFAE-21BC7BC912FC}" type="datetimeFigureOut">
              <a:rPr lang="en-TR" smtClean="0"/>
              <a:t>10/05/2022</a:t>
            </a:fld>
            <a:endParaRPr lang="en-TR"/>
          </a:p>
        </p:txBody>
      </p:sp>
      <p:sp>
        <p:nvSpPr>
          <p:cNvPr id="5" name="Footer Placeholder 4">
            <a:extLst>
              <a:ext uri="{FF2B5EF4-FFF2-40B4-BE49-F238E27FC236}">
                <a16:creationId xmlns:a16="http://schemas.microsoft.com/office/drawing/2014/main" id="{C0A3DFD2-78C6-924A-89B6-9581F9A88931}"/>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F54BB6A4-B6E2-5444-9A34-C448606506E8}"/>
              </a:ext>
            </a:extLst>
          </p:cNvPr>
          <p:cNvSpPr>
            <a:spLocks noGrp="1"/>
          </p:cNvSpPr>
          <p:nvPr>
            <p:ph type="sldNum" sz="quarter" idx="12"/>
          </p:nvPr>
        </p:nvSpPr>
        <p:spPr/>
        <p:txBody>
          <a:bodyPr/>
          <a:lstStyle/>
          <a:p>
            <a:fld id="{666370A0-ABDC-404B-A957-31DBA6455012}" type="slidenum">
              <a:rPr lang="en-TR" smtClean="0"/>
              <a:t>‹Nr.›</a:t>
            </a:fld>
            <a:endParaRPr lang="en-TR"/>
          </a:p>
        </p:txBody>
      </p:sp>
    </p:spTree>
    <p:extLst>
      <p:ext uri="{BB962C8B-B14F-4D97-AF65-F5344CB8AC3E}">
        <p14:creationId xmlns:p14="http://schemas.microsoft.com/office/powerpoint/2010/main" val="197609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8CC35-3AC6-7A48-B2FB-235481E6C129}"/>
              </a:ext>
            </a:extLst>
          </p:cNvPr>
          <p:cNvSpPr>
            <a:spLocks noGrp="1"/>
          </p:cNvSpPr>
          <p:nvPr>
            <p:ph type="title"/>
          </p:nvPr>
        </p:nvSpPr>
        <p:spPr/>
        <p:txBody>
          <a:bodyPr/>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357552E1-2CDB-DD43-A8B4-BDC3A7B6AA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B028BBBE-A033-7F4B-AF3D-5A6A4FF7F853}"/>
              </a:ext>
            </a:extLst>
          </p:cNvPr>
          <p:cNvSpPr>
            <a:spLocks noGrp="1"/>
          </p:cNvSpPr>
          <p:nvPr>
            <p:ph type="dt" sz="half" idx="10"/>
          </p:nvPr>
        </p:nvSpPr>
        <p:spPr/>
        <p:txBody>
          <a:bodyPr/>
          <a:lstStyle/>
          <a:p>
            <a:fld id="{66AE1ECE-B11C-B347-AFAE-21BC7BC912FC}" type="datetimeFigureOut">
              <a:rPr lang="en-TR" smtClean="0"/>
              <a:t>10/05/2022</a:t>
            </a:fld>
            <a:endParaRPr lang="en-TR"/>
          </a:p>
        </p:txBody>
      </p:sp>
      <p:sp>
        <p:nvSpPr>
          <p:cNvPr id="5" name="Footer Placeholder 4">
            <a:extLst>
              <a:ext uri="{FF2B5EF4-FFF2-40B4-BE49-F238E27FC236}">
                <a16:creationId xmlns:a16="http://schemas.microsoft.com/office/drawing/2014/main" id="{C372A598-9D59-6A40-8397-FA9055142B49}"/>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A9FFE955-059F-BD40-A28A-E83A26A677A3}"/>
              </a:ext>
            </a:extLst>
          </p:cNvPr>
          <p:cNvSpPr>
            <a:spLocks noGrp="1"/>
          </p:cNvSpPr>
          <p:nvPr>
            <p:ph type="sldNum" sz="quarter" idx="12"/>
          </p:nvPr>
        </p:nvSpPr>
        <p:spPr/>
        <p:txBody>
          <a:bodyPr/>
          <a:lstStyle/>
          <a:p>
            <a:fld id="{666370A0-ABDC-404B-A957-31DBA6455012}" type="slidenum">
              <a:rPr lang="en-TR" smtClean="0"/>
              <a:t>‹Nr.›</a:t>
            </a:fld>
            <a:endParaRPr lang="en-TR"/>
          </a:p>
        </p:txBody>
      </p:sp>
    </p:spTree>
    <p:extLst>
      <p:ext uri="{BB962C8B-B14F-4D97-AF65-F5344CB8AC3E}">
        <p14:creationId xmlns:p14="http://schemas.microsoft.com/office/powerpoint/2010/main" val="1830047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88B712-5189-704B-ACF6-2B8E9CD302C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82121997-64AD-074F-A8A1-A3589EA1A1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2EC38751-08B8-B344-9CFD-06909AB965AA}"/>
              </a:ext>
            </a:extLst>
          </p:cNvPr>
          <p:cNvSpPr>
            <a:spLocks noGrp="1"/>
          </p:cNvSpPr>
          <p:nvPr>
            <p:ph type="dt" sz="half" idx="10"/>
          </p:nvPr>
        </p:nvSpPr>
        <p:spPr/>
        <p:txBody>
          <a:bodyPr/>
          <a:lstStyle/>
          <a:p>
            <a:fld id="{66AE1ECE-B11C-B347-AFAE-21BC7BC912FC}" type="datetimeFigureOut">
              <a:rPr lang="en-TR" smtClean="0"/>
              <a:t>10/05/2022</a:t>
            </a:fld>
            <a:endParaRPr lang="en-TR"/>
          </a:p>
        </p:txBody>
      </p:sp>
      <p:sp>
        <p:nvSpPr>
          <p:cNvPr id="5" name="Footer Placeholder 4">
            <a:extLst>
              <a:ext uri="{FF2B5EF4-FFF2-40B4-BE49-F238E27FC236}">
                <a16:creationId xmlns:a16="http://schemas.microsoft.com/office/drawing/2014/main" id="{90A63A28-3F58-404B-9BBD-DA45D4DAAC89}"/>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30AC4DC9-875F-084D-A160-FEDC61631D29}"/>
              </a:ext>
            </a:extLst>
          </p:cNvPr>
          <p:cNvSpPr>
            <a:spLocks noGrp="1"/>
          </p:cNvSpPr>
          <p:nvPr>
            <p:ph type="sldNum" sz="quarter" idx="12"/>
          </p:nvPr>
        </p:nvSpPr>
        <p:spPr/>
        <p:txBody>
          <a:bodyPr/>
          <a:lstStyle/>
          <a:p>
            <a:fld id="{666370A0-ABDC-404B-A957-31DBA6455012}" type="slidenum">
              <a:rPr lang="en-TR" smtClean="0"/>
              <a:t>‹Nr.›</a:t>
            </a:fld>
            <a:endParaRPr lang="en-TR"/>
          </a:p>
        </p:txBody>
      </p:sp>
    </p:spTree>
    <p:extLst>
      <p:ext uri="{BB962C8B-B14F-4D97-AF65-F5344CB8AC3E}">
        <p14:creationId xmlns:p14="http://schemas.microsoft.com/office/powerpoint/2010/main" val="2776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8564-7779-654F-A809-B72A8309AE9D}"/>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B069160F-A518-B14C-99B2-54A3E5523B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5BC0A2AA-4760-6749-8C0A-E9B07670C1CB}"/>
              </a:ext>
            </a:extLst>
          </p:cNvPr>
          <p:cNvSpPr>
            <a:spLocks noGrp="1"/>
          </p:cNvSpPr>
          <p:nvPr>
            <p:ph type="dt" sz="half" idx="10"/>
          </p:nvPr>
        </p:nvSpPr>
        <p:spPr/>
        <p:txBody>
          <a:bodyPr/>
          <a:lstStyle/>
          <a:p>
            <a:fld id="{66AE1ECE-B11C-B347-AFAE-21BC7BC912FC}" type="datetimeFigureOut">
              <a:rPr lang="en-TR" smtClean="0"/>
              <a:t>10/05/2022</a:t>
            </a:fld>
            <a:endParaRPr lang="en-TR"/>
          </a:p>
        </p:txBody>
      </p:sp>
      <p:sp>
        <p:nvSpPr>
          <p:cNvPr id="5" name="Footer Placeholder 4">
            <a:extLst>
              <a:ext uri="{FF2B5EF4-FFF2-40B4-BE49-F238E27FC236}">
                <a16:creationId xmlns:a16="http://schemas.microsoft.com/office/drawing/2014/main" id="{F17675CF-122D-524D-A6DC-1D95C64E67C0}"/>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91FBFA0A-BEDD-524E-91DA-6D2C18DA9A91}"/>
              </a:ext>
            </a:extLst>
          </p:cNvPr>
          <p:cNvSpPr>
            <a:spLocks noGrp="1"/>
          </p:cNvSpPr>
          <p:nvPr>
            <p:ph type="sldNum" sz="quarter" idx="12"/>
          </p:nvPr>
        </p:nvSpPr>
        <p:spPr/>
        <p:txBody>
          <a:bodyPr/>
          <a:lstStyle/>
          <a:p>
            <a:fld id="{666370A0-ABDC-404B-A957-31DBA6455012}" type="slidenum">
              <a:rPr lang="en-TR" smtClean="0"/>
              <a:t>‹Nr.›</a:t>
            </a:fld>
            <a:endParaRPr lang="en-TR"/>
          </a:p>
        </p:txBody>
      </p:sp>
    </p:spTree>
    <p:extLst>
      <p:ext uri="{BB962C8B-B14F-4D97-AF65-F5344CB8AC3E}">
        <p14:creationId xmlns:p14="http://schemas.microsoft.com/office/powerpoint/2010/main" val="3674798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D287C-DBD4-194B-9E45-D68D9CA08A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TR"/>
          </a:p>
        </p:txBody>
      </p:sp>
      <p:sp>
        <p:nvSpPr>
          <p:cNvPr id="3" name="Text Placeholder 2">
            <a:extLst>
              <a:ext uri="{FF2B5EF4-FFF2-40B4-BE49-F238E27FC236}">
                <a16:creationId xmlns:a16="http://schemas.microsoft.com/office/drawing/2014/main" id="{02D361EC-E80C-674E-B20E-F8CD2A47C6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A64E33-EFE0-CB46-A296-0263E98B2740}"/>
              </a:ext>
            </a:extLst>
          </p:cNvPr>
          <p:cNvSpPr>
            <a:spLocks noGrp="1"/>
          </p:cNvSpPr>
          <p:nvPr>
            <p:ph type="dt" sz="half" idx="10"/>
          </p:nvPr>
        </p:nvSpPr>
        <p:spPr/>
        <p:txBody>
          <a:bodyPr/>
          <a:lstStyle/>
          <a:p>
            <a:fld id="{66AE1ECE-B11C-B347-AFAE-21BC7BC912FC}" type="datetimeFigureOut">
              <a:rPr lang="en-TR" smtClean="0"/>
              <a:t>10/05/2022</a:t>
            </a:fld>
            <a:endParaRPr lang="en-TR"/>
          </a:p>
        </p:txBody>
      </p:sp>
      <p:sp>
        <p:nvSpPr>
          <p:cNvPr id="5" name="Footer Placeholder 4">
            <a:extLst>
              <a:ext uri="{FF2B5EF4-FFF2-40B4-BE49-F238E27FC236}">
                <a16:creationId xmlns:a16="http://schemas.microsoft.com/office/drawing/2014/main" id="{EF5FDFAD-2004-B342-B2F4-17D61F9156FC}"/>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33F3A77A-1D5B-624D-AE13-65B9244DBFFB}"/>
              </a:ext>
            </a:extLst>
          </p:cNvPr>
          <p:cNvSpPr>
            <a:spLocks noGrp="1"/>
          </p:cNvSpPr>
          <p:nvPr>
            <p:ph type="sldNum" sz="quarter" idx="12"/>
          </p:nvPr>
        </p:nvSpPr>
        <p:spPr/>
        <p:txBody>
          <a:bodyPr/>
          <a:lstStyle/>
          <a:p>
            <a:fld id="{666370A0-ABDC-404B-A957-31DBA6455012}" type="slidenum">
              <a:rPr lang="en-TR" smtClean="0"/>
              <a:t>‹Nr.›</a:t>
            </a:fld>
            <a:endParaRPr lang="en-TR"/>
          </a:p>
        </p:txBody>
      </p:sp>
    </p:spTree>
    <p:extLst>
      <p:ext uri="{BB962C8B-B14F-4D97-AF65-F5344CB8AC3E}">
        <p14:creationId xmlns:p14="http://schemas.microsoft.com/office/powerpoint/2010/main" val="2957357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3FA2D-391F-7D45-8DFF-C39C8712EE4F}"/>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30D7F6DC-1405-114F-BB4B-626103ABDF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Content Placeholder 3">
            <a:extLst>
              <a:ext uri="{FF2B5EF4-FFF2-40B4-BE49-F238E27FC236}">
                <a16:creationId xmlns:a16="http://schemas.microsoft.com/office/drawing/2014/main" id="{BB6EE919-13E6-2A47-8E58-3F0E0E0FBB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Date Placeholder 4">
            <a:extLst>
              <a:ext uri="{FF2B5EF4-FFF2-40B4-BE49-F238E27FC236}">
                <a16:creationId xmlns:a16="http://schemas.microsoft.com/office/drawing/2014/main" id="{AD32805D-6945-9443-A5AC-CF26C89FFEE8}"/>
              </a:ext>
            </a:extLst>
          </p:cNvPr>
          <p:cNvSpPr>
            <a:spLocks noGrp="1"/>
          </p:cNvSpPr>
          <p:nvPr>
            <p:ph type="dt" sz="half" idx="10"/>
          </p:nvPr>
        </p:nvSpPr>
        <p:spPr/>
        <p:txBody>
          <a:bodyPr/>
          <a:lstStyle/>
          <a:p>
            <a:fld id="{66AE1ECE-B11C-B347-AFAE-21BC7BC912FC}" type="datetimeFigureOut">
              <a:rPr lang="en-TR" smtClean="0"/>
              <a:t>10/05/2022</a:t>
            </a:fld>
            <a:endParaRPr lang="en-TR"/>
          </a:p>
        </p:txBody>
      </p:sp>
      <p:sp>
        <p:nvSpPr>
          <p:cNvPr id="6" name="Footer Placeholder 5">
            <a:extLst>
              <a:ext uri="{FF2B5EF4-FFF2-40B4-BE49-F238E27FC236}">
                <a16:creationId xmlns:a16="http://schemas.microsoft.com/office/drawing/2014/main" id="{053FB3DF-8FA4-974E-8A2B-D16D11DD8456}"/>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7595E0EA-BA1C-4D4A-B554-A3C2468927F1}"/>
              </a:ext>
            </a:extLst>
          </p:cNvPr>
          <p:cNvSpPr>
            <a:spLocks noGrp="1"/>
          </p:cNvSpPr>
          <p:nvPr>
            <p:ph type="sldNum" sz="quarter" idx="12"/>
          </p:nvPr>
        </p:nvSpPr>
        <p:spPr/>
        <p:txBody>
          <a:bodyPr/>
          <a:lstStyle/>
          <a:p>
            <a:fld id="{666370A0-ABDC-404B-A957-31DBA6455012}" type="slidenum">
              <a:rPr lang="en-TR" smtClean="0"/>
              <a:t>‹Nr.›</a:t>
            </a:fld>
            <a:endParaRPr lang="en-TR"/>
          </a:p>
        </p:txBody>
      </p:sp>
    </p:spTree>
    <p:extLst>
      <p:ext uri="{BB962C8B-B14F-4D97-AF65-F5344CB8AC3E}">
        <p14:creationId xmlns:p14="http://schemas.microsoft.com/office/powerpoint/2010/main" val="2469311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0F84-FFCC-B74A-9232-3B74F34729C1}"/>
              </a:ext>
            </a:extLst>
          </p:cNvPr>
          <p:cNvSpPr>
            <a:spLocks noGrp="1"/>
          </p:cNvSpPr>
          <p:nvPr>
            <p:ph type="title"/>
          </p:nvPr>
        </p:nvSpPr>
        <p:spPr>
          <a:xfrm>
            <a:off x="839788" y="365125"/>
            <a:ext cx="10515600" cy="1325563"/>
          </a:xfrm>
        </p:spPr>
        <p:txBody>
          <a:bodyPr/>
          <a:lstStyle/>
          <a:p>
            <a:r>
              <a:rPr lang="en-US"/>
              <a:t>Click to edit Master title style</a:t>
            </a:r>
            <a:endParaRPr lang="en-TR"/>
          </a:p>
        </p:txBody>
      </p:sp>
      <p:sp>
        <p:nvSpPr>
          <p:cNvPr id="3" name="Text Placeholder 2">
            <a:extLst>
              <a:ext uri="{FF2B5EF4-FFF2-40B4-BE49-F238E27FC236}">
                <a16:creationId xmlns:a16="http://schemas.microsoft.com/office/drawing/2014/main" id="{9323CB8C-466B-E147-ABDC-6A3A164D96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51FEDE-D710-D84C-83D4-DC1E680A13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Text Placeholder 4">
            <a:extLst>
              <a:ext uri="{FF2B5EF4-FFF2-40B4-BE49-F238E27FC236}">
                <a16:creationId xmlns:a16="http://schemas.microsoft.com/office/drawing/2014/main" id="{D40AB204-F431-0946-869B-6AECDBE806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619CF3-D762-F34B-8556-0FE3D70024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7" name="Date Placeholder 6">
            <a:extLst>
              <a:ext uri="{FF2B5EF4-FFF2-40B4-BE49-F238E27FC236}">
                <a16:creationId xmlns:a16="http://schemas.microsoft.com/office/drawing/2014/main" id="{2DA5AB0E-77F8-A94C-96DD-6C15F7E91A3E}"/>
              </a:ext>
            </a:extLst>
          </p:cNvPr>
          <p:cNvSpPr>
            <a:spLocks noGrp="1"/>
          </p:cNvSpPr>
          <p:nvPr>
            <p:ph type="dt" sz="half" idx="10"/>
          </p:nvPr>
        </p:nvSpPr>
        <p:spPr/>
        <p:txBody>
          <a:bodyPr/>
          <a:lstStyle/>
          <a:p>
            <a:fld id="{66AE1ECE-B11C-B347-AFAE-21BC7BC912FC}" type="datetimeFigureOut">
              <a:rPr lang="en-TR" smtClean="0"/>
              <a:t>10/05/2022</a:t>
            </a:fld>
            <a:endParaRPr lang="en-TR"/>
          </a:p>
        </p:txBody>
      </p:sp>
      <p:sp>
        <p:nvSpPr>
          <p:cNvPr id="8" name="Footer Placeholder 7">
            <a:extLst>
              <a:ext uri="{FF2B5EF4-FFF2-40B4-BE49-F238E27FC236}">
                <a16:creationId xmlns:a16="http://schemas.microsoft.com/office/drawing/2014/main" id="{6AEFC98C-01A1-B445-A7B4-89248ABEBFFB}"/>
              </a:ext>
            </a:extLst>
          </p:cNvPr>
          <p:cNvSpPr>
            <a:spLocks noGrp="1"/>
          </p:cNvSpPr>
          <p:nvPr>
            <p:ph type="ftr" sz="quarter" idx="11"/>
          </p:nvPr>
        </p:nvSpPr>
        <p:spPr/>
        <p:txBody>
          <a:bodyPr/>
          <a:lstStyle/>
          <a:p>
            <a:endParaRPr lang="en-TR"/>
          </a:p>
        </p:txBody>
      </p:sp>
      <p:sp>
        <p:nvSpPr>
          <p:cNvPr id="9" name="Slide Number Placeholder 8">
            <a:extLst>
              <a:ext uri="{FF2B5EF4-FFF2-40B4-BE49-F238E27FC236}">
                <a16:creationId xmlns:a16="http://schemas.microsoft.com/office/drawing/2014/main" id="{A1143513-E847-7B45-81BC-9E3FE4FC674A}"/>
              </a:ext>
            </a:extLst>
          </p:cNvPr>
          <p:cNvSpPr>
            <a:spLocks noGrp="1"/>
          </p:cNvSpPr>
          <p:nvPr>
            <p:ph type="sldNum" sz="quarter" idx="12"/>
          </p:nvPr>
        </p:nvSpPr>
        <p:spPr/>
        <p:txBody>
          <a:bodyPr/>
          <a:lstStyle/>
          <a:p>
            <a:fld id="{666370A0-ABDC-404B-A957-31DBA6455012}" type="slidenum">
              <a:rPr lang="en-TR" smtClean="0"/>
              <a:t>‹Nr.›</a:t>
            </a:fld>
            <a:endParaRPr lang="en-TR"/>
          </a:p>
        </p:txBody>
      </p:sp>
    </p:spTree>
    <p:extLst>
      <p:ext uri="{BB962C8B-B14F-4D97-AF65-F5344CB8AC3E}">
        <p14:creationId xmlns:p14="http://schemas.microsoft.com/office/powerpoint/2010/main" val="1547477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264EA-40BC-304C-B366-5B4BDE6C0E72}"/>
              </a:ext>
            </a:extLst>
          </p:cNvPr>
          <p:cNvSpPr>
            <a:spLocks noGrp="1"/>
          </p:cNvSpPr>
          <p:nvPr>
            <p:ph type="title"/>
          </p:nvPr>
        </p:nvSpPr>
        <p:spPr/>
        <p:txBody>
          <a:bodyPr/>
          <a:lstStyle/>
          <a:p>
            <a:r>
              <a:rPr lang="en-US"/>
              <a:t>Click to edit Master title style</a:t>
            </a:r>
            <a:endParaRPr lang="en-TR"/>
          </a:p>
        </p:txBody>
      </p:sp>
      <p:sp>
        <p:nvSpPr>
          <p:cNvPr id="3" name="Date Placeholder 2">
            <a:extLst>
              <a:ext uri="{FF2B5EF4-FFF2-40B4-BE49-F238E27FC236}">
                <a16:creationId xmlns:a16="http://schemas.microsoft.com/office/drawing/2014/main" id="{A4ABF66F-D5E8-0C4B-8D30-3B322308E67A}"/>
              </a:ext>
            </a:extLst>
          </p:cNvPr>
          <p:cNvSpPr>
            <a:spLocks noGrp="1"/>
          </p:cNvSpPr>
          <p:nvPr>
            <p:ph type="dt" sz="half" idx="10"/>
          </p:nvPr>
        </p:nvSpPr>
        <p:spPr/>
        <p:txBody>
          <a:bodyPr/>
          <a:lstStyle/>
          <a:p>
            <a:fld id="{66AE1ECE-B11C-B347-AFAE-21BC7BC912FC}" type="datetimeFigureOut">
              <a:rPr lang="en-TR" smtClean="0"/>
              <a:t>10/05/2022</a:t>
            </a:fld>
            <a:endParaRPr lang="en-TR"/>
          </a:p>
        </p:txBody>
      </p:sp>
      <p:sp>
        <p:nvSpPr>
          <p:cNvPr id="4" name="Footer Placeholder 3">
            <a:extLst>
              <a:ext uri="{FF2B5EF4-FFF2-40B4-BE49-F238E27FC236}">
                <a16:creationId xmlns:a16="http://schemas.microsoft.com/office/drawing/2014/main" id="{C5A51051-CBF1-4C49-B355-C7E5203594BF}"/>
              </a:ext>
            </a:extLst>
          </p:cNvPr>
          <p:cNvSpPr>
            <a:spLocks noGrp="1"/>
          </p:cNvSpPr>
          <p:nvPr>
            <p:ph type="ftr" sz="quarter" idx="11"/>
          </p:nvPr>
        </p:nvSpPr>
        <p:spPr/>
        <p:txBody>
          <a:bodyPr/>
          <a:lstStyle/>
          <a:p>
            <a:endParaRPr lang="en-TR"/>
          </a:p>
        </p:txBody>
      </p:sp>
      <p:sp>
        <p:nvSpPr>
          <p:cNvPr id="5" name="Slide Number Placeholder 4">
            <a:extLst>
              <a:ext uri="{FF2B5EF4-FFF2-40B4-BE49-F238E27FC236}">
                <a16:creationId xmlns:a16="http://schemas.microsoft.com/office/drawing/2014/main" id="{86C30290-82E3-0041-B3D0-456BF24A4C50}"/>
              </a:ext>
            </a:extLst>
          </p:cNvPr>
          <p:cNvSpPr>
            <a:spLocks noGrp="1"/>
          </p:cNvSpPr>
          <p:nvPr>
            <p:ph type="sldNum" sz="quarter" idx="12"/>
          </p:nvPr>
        </p:nvSpPr>
        <p:spPr/>
        <p:txBody>
          <a:bodyPr/>
          <a:lstStyle/>
          <a:p>
            <a:fld id="{666370A0-ABDC-404B-A957-31DBA6455012}" type="slidenum">
              <a:rPr lang="en-TR" smtClean="0"/>
              <a:t>‹Nr.›</a:t>
            </a:fld>
            <a:endParaRPr lang="en-TR"/>
          </a:p>
        </p:txBody>
      </p:sp>
    </p:spTree>
    <p:extLst>
      <p:ext uri="{BB962C8B-B14F-4D97-AF65-F5344CB8AC3E}">
        <p14:creationId xmlns:p14="http://schemas.microsoft.com/office/powerpoint/2010/main" val="2466214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C3A335-30EF-4146-9B45-C783E63FB7B1}"/>
              </a:ext>
            </a:extLst>
          </p:cNvPr>
          <p:cNvSpPr>
            <a:spLocks noGrp="1"/>
          </p:cNvSpPr>
          <p:nvPr>
            <p:ph type="dt" sz="half" idx="10"/>
          </p:nvPr>
        </p:nvSpPr>
        <p:spPr/>
        <p:txBody>
          <a:bodyPr/>
          <a:lstStyle/>
          <a:p>
            <a:fld id="{66AE1ECE-B11C-B347-AFAE-21BC7BC912FC}" type="datetimeFigureOut">
              <a:rPr lang="en-TR" smtClean="0"/>
              <a:t>10/05/2022</a:t>
            </a:fld>
            <a:endParaRPr lang="en-TR"/>
          </a:p>
        </p:txBody>
      </p:sp>
      <p:sp>
        <p:nvSpPr>
          <p:cNvPr id="3" name="Footer Placeholder 2">
            <a:extLst>
              <a:ext uri="{FF2B5EF4-FFF2-40B4-BE49-F238E27FC236}">
                <a16:creationId xmlns:a16="http://schemas.microsoft.com/office/drawing/2014/main" id="{05B64F7B-3B03-C94E-B372-22FC4EA894D3}"/>
              </a:ext>
            </a:extLst>
          </p:cNvPr>
          <p:cNvSpPr>
            <a:spLocks noGrp="1"/>
          </p:cNvSpPr>
          <p:nvPr>
            <p:ph type="ftr" sz="quarter" idx="11"/>
          </p:nvPr>
        </p:nvSpPr>
        <p:spPr/>
        <p:txBody>
          <a:bodyPr/>
          <a:lstStyle/>
          <a:p>
            <a:endParaRPr lang="en-TR"/>
          </a:p>
        </p:txBody>
      </p:sp>
      <p:sp>
        <p:nvSpPr>
          <p:cNvPr id="4" name="Slide Number Placeholder 3">
            <a:extLst>
              <a:ext uri="{FF2B5EF4-FFF2-40B4-BE49-F238E27FC236}">
                <a16:creationId xmlns:a16="http://schemas.microsoft.com/office/drawing/2014/main" id="{FFC8E7EE-DD74-DA4E-9B79-4F28312280F7}"/>
              </a:ext>
            </a:extLst>
          </p:cNvPr>
          <p:cNvSpPr>
            <a:spLocks noGrp="1"/>
          </p:cNvSpPr>
          <p:nvPr>
            <p:ph type="sldNum" sz="quarter" idx="12"/>
          </p:nvPr>
        </p:nvSpPr>
        <p:spPr/>
        <p:txBody>
          <a:bodyPr/>
          <a:lstStyle/>
          <a:p>
            <a:fld id="{666370A0-ABDC-404B-A957-31DBA6455012}" type="slidenum">
              <a:rPr lang="en-TR" smtClean="0"/>
              <a:t>‹Nr.›</a:t>
            </a:fld>
            <a:endParaRPr lang="en-TR"/>
          </a:p>
        </p:txBody>
      </p:sp>
    </p:spTree>
    <p:extLst>
      <p:ext uri="{BB962C8B-B14F-4D97-AF65-F5344CB8AC3E}">
        <p14:creationId xmlns:p14="http://schemas.microsoft.com/office/powerpoint/2010/main" val="2409404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CE18E-A4DE-4442-B3E6-CD39B89B3A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Content Placeholder 2">
            <a:extLst>
              <a:ext uri="{FF2B5EF4-FFF2-40B4-BE49-F238E27FC236}">
                <a16:creationId xmlns:a16="http://schemas.microsoft.com/office/drawing/2014/main" id="{50033500-AED5-3343-B294-40A2D63BDD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Text Placeholder 3">
            <a:extLst>
              <a:ext uri="{FF2B5EF4-FFF2-40B4-BE49-F238E27FC236}">
                <a16:creationId xmlns:a16="http://schemas.microsoft.com/office/drawing/2014/main" id="{FE7F1004-18C0-2E4D-B9AC-93581667B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094F4-CA3B-8641-9B67-1E054144927F}"/>
              </a:ext>
            </a:extLst>
          </p:cNvPr>
          <p:cNvSpPr>
            <a:spLocks noGrp="1"/>
          </p:cNvSpPr>
          <p:nvPr>
            <p:ph type="dt" sz="half" idx="10"/>
          </p:nvPr>
        </p:nvSpPr>
        <p:spPr/>
        <p:txBody>
          <a:bodyPr/>
          <a:lstStyle/>
          <a:p>
            <a:fld id="{66AE1ECE-B11C-B347-AFAE-21BC7BC912FC}" type="datetimeFigureOut">
              <a:rPr lang="en-TR" smtClean="0"/>
              <a:t>10/05/2022</a:t>
            </a:fld>
            <a:endParaRPr lang="en-TR"/>
          </a:p>
        </p:txBody>
      </p:sp>
      <p:sp>
        <p:nvSpPr>
          <p:cNvPr id="6" name="Footer Placeholder 5">
            <a:extLst>
              <a:ext uri="{FF2B5EF4-FFF2-40B4-BE49-F238E27FC236}">
                <a16:creationId xmlns:a16="http://schemas.microsoft.com/office/drawing/2014/main" id="{79E88762-5A6A-5A46-86E8-D1962128BA63}"/>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ED551921-33A0-7C49-9C2A-8D5AEDD93113}"/>
              </a:ext>
            </a:extLst>
          </p:cNvPr>
          <p:cNvSpPr>
            <a:spLocks noGrp="1"/>
          </p:cNvSpPr>
          <p:nvPr>
            <p:ph type="sldNum" sz="quarter" idx="12"/>
          </p:nvPr>
        </p:nvSpPr>
        <p:spPr/>
        <p:txBody>
          <a:bodyPr/>
          <a:lstStyle/>
          <a:p>
            <a:fld id="{666370A0-ABDC-404B-A957-31DBA6455012}" type="slidenum">
              <a:rPr lang="en-TR" smtClean="0"/>
              <a:t>‹Nr.›</a:t>
            </a:fld>
            <a:endParaRPr lang="en-TR"/>
          </a:p>
        </p:txBody>
      </p:sp>
    </p:spTree>
    <p:extLst>
      <p:ext uri="{BB962C8B-B14F-4D97-AF65-F5344CB8AC3E}">
        <p14:creationId xmlns:p14="http://schemas.microsoft.com/office/powerpoint/2010/main" val="2707445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43A89-14A0-3B44-B7D9-1B276775C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Picture Placeholder 2">
            <a:extLst>
              <a:ext uri="{FF2B5EF4-FFF2-40B4-BE49-F238E27FC236}">
                <a16:creationId xmlns:a16="http://schemas.microsoft.com/office/drawing/2014/main" id="{E4F62549-1894-4E47-87DF-F6993DA1B1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R"/>
          </a:p>
        </p:txBody>
      </p:sp>
      <p:sp>
        <p:nvSpPr>
          <p:cNvPr id="4" name="Text Placeholder 3">
            <a:extLst>
              <a:ext uri="{FF2B5EF4-FFF2-40B4-BE49-F238E27FC236}">
                <a16:creationId xmlns:a16="http://schemas.microsoft.com/office/drawing/2014/main" id="{EE734B3C-39B2-234A-9087-4070688180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064C66-F142-A04F-BAB7-43ACF50083C1}"/>
              </a:ext>
            </a:extLst>
          </p:cNvPr>
          <p:cNvSpPr>
            <a:spLocks noGrp="1"/>
          </p:cNvSpPr>
          <p:nvPr>
            <p:ph type="dt" sz="half" idx="10"/>
          </p:nvPr>
        </p:nvSpPr>
        <p:spPr/>
        <p:txBody>
          <a:bodyPr/>
          <a:lstStyle/>
          <a:p>
            <a:fld id="{66AE1ECE-B11C-B347-AFAE-21BC7BC912FC}" type="datetimeFigureOut">
              <a:rPr lang="en-TR" smtClean="0"/>
              <a:t>10/05/2022</a:t>
            </a:fld>
            <a:endParaRPr lang="en-TR"/>
          </a:p>
        </p:txBody>
      </p:sp>
      <p:sp>
        <p:nvSpPr>
          <p:cNvPr id="6" name="Footer Placeholder 5">
            <a:extLst>
              <a:ext uri="{FF2B5EF4-FFF2-40B4-BE49-F238E27FC236}">
                <a16:creationId xmlns:a16="http://schemas.microsoft.com/office/drawing/2014/main" id="{E3A9FDDC-7F30-004C-8EFA-AF11A04213A2}"/>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E655DCC2-15B2-E444-84B2-3A99A7421A85}"/>
              </a:ext>
            </a:extLst>
          </p:cNvPr>
          <p:cNvSpPr>
            <a:spLocks noGrp="1"/>
          </p:cNvSpPr>
          <p:nvPr>
            <p:ph type="sldNum" sz="quarter" idx="12"/>
          </p:nvPr>
        </p:nvSpPr>
        <p:spPr/>
        <p:txBody>
          <a:bodyPr/>
          <a:lstStyle/>
          <a:p>
            <a:fld id="{666370A0-ABDC-404B-A957-31DBA6455012}" type="slidenum">
              <a:rPr lang="en-TR" smtClean="0"/>
              <a:t>‹Nr.›</a:t>
            </a:fld>
            <a:endParaRPr lang="en-TR"/>
          </a:p>
        </p:txBody>
      </p:sp>
    </p:spTree>
    <p:extLst>
      <p:ext uri="{BB962C8B-B14F-4D97-AF65-F5344CB8AC3E}">
        <p14:creationId xmlns:p14="http://schemas.microsoft.com/office/powerpoint/2010/main" val="3039456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E4F532-2DA7-9D4C-9510-39AA6201E7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TR"/>
          </a:p>
        </p:txBody>
      </p:sp>
      <p:sp>
        <p:nvSpPr>
          <p:cNvPr id="3" name="Text Placeholder 2">
            <a:extLst>
              <a:ext uri="{FF2B5EF4-FFF2-40B4-BE49-F238E27FC236}">
                <a16:creationId xmlns:a16="http://schemas.microsoft.com/office/drawing/2014/main" id="{01A858E2-5914-2D4C-AFB8-8246AD28BD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935FC139-C4E7-784F-9E9B-AC06005408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AE1ECE-B11C-B347-AFAE-21BC7BC912FC}" type="datetimeFigureOut">
              <a:rPr lang="en-TR" smtClean="0"/>
              <a:t>10/05/2022</a:t>
            </a:fld>
            <a:endParaRPr lang="en-TR"/>
          </a:p>
        </p:txBody>
      </p:sp>
      <p:sp>
        <p:nvSpPr>
          <p:cNvPr id="5" name="Footer Placeholder 4">
            <a:extLst>
              <a:ext uri="{FF2B5EF4-FFF2-40B4-BE49-F238E27FC236}">
                <a16:creationId xmlns:a16="http://schemas.microsoft.com/office/drawing/2014/main" id="{122E5D3F-5E72-3C46-A8D2-B418266E59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R"/>
          </a:p>
        </p:txBody>
      </p:sp>
      <p:sp>
        <p:nvSpPr>
          <p:cNvPr id="6" name="Slide Number Placeholder 5">
            <a:extLst>
              <a:ext uri="{FF2B5EF4-FFF2-40B4-BE49-F238E27FC236}">
                <a16:creationId xmlns:a16="http://schemas.microsoft.com/office/drawing/2014/main" id="{391338FB-F1F2-B542-861D-DB6A9169D6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6370A0-ABDC-404B-A957-31DBA6455012}" type="slidenum">
              <a:rPr lang="en-TR" smtClean="0"/>
              <a:t>‹Nr.›</a:t>
            </a:fld>
            <a:endParaRPr lang="en-TR"/>
          </a:p>
        </p:txBody>
      </p:sp>
    </p:spTree>
    <p:extLst>
      <p:ext uri="{BB962C8B-B14F-4D97-AF65-F5344CB8AC3E}">
        <p14:creationId xmlns:p14="http://schemas.microsoft.com/office/powerpoint/2010/main" val="3660013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1.xml"/><Relationship Id="rId1" Type="http://schemas.openxmlformats.org/officeDocument/2006/relationships/slideLayout" Target="../slideLayouts/slideLayout2.xml"/><Relationship Id="rId4" Type="http://schemas.openxmlformats.org/officeDocument/2006/relationships/customXml" Target="../ink/ink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eisteswissenschaften.fu-berlin.de/we06/institut/service_fuer_studierende/beratung_fuer_studierende/studentische_studienberatung/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fu-berlin.de/vv/de/modul?id=253608&amp;sm=72742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fu-berlin.de/service/zuvdocs/amtsblatt/2015/ab192015.pdf" TargetMode="External"/><Relationship Id="rId2" Type="http://schemas.openxmlformats.org/officeDocument/2006/relationships/hyperlink" Target="https://www.geisteswissenschaften.fu-berlin.de/we06/institut/von_studierenden_fuer_studierende/firstaid/studium-infos/basisphase.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prachenzentrum.fu-berlin.de/sprachangebot/kursangebot/anmeldung_zu_veranstaltungen/Formulare/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F464972-A61B-2747-A240-F2FA5019D249}"/>
              </a:ext>
            </a:extLst>
          </p:cNvPr>
          <p:cNvSpPr txBox="1"/>
          <p:nvPr/>
        </p:nvSpPr>
        <p:spPr>
          <a:xfrm>
            <a:off x="1500625" y="2151727"/>
            <a:ext cx="9190750" cy="2554545"/>
          </a:xfrm>
          <a:custGeom>
            <a:avLst/>
            <a:gdLst>
              <a:gd name="connsiteX0" fmla="*/ 0 w 9190750"/>
              <a:gd name="connsiteY0" fmla="*/ 0 h 2554545"/>
              <a:gd name="connsiteX1" fmla="*/ 472667 w 9190750"/>
              <a:gd name="connsiteY1" fmla="*/ 0 h 2554545"/>
              <a:gd name="connsiteX2" fmla="*/ 1129149 w 9190750"/>
              <a:gd name="connsiteY2" fmla="*/ 0 h 2554545"/>
              <a:gd name="connsiteX3" fmla="*/ 1877539 w 9190750"/>
              <a:gd name="connsiteY3" fmla="*/ 0 h 2554545"/>
              <a:gd name="connsiteX4" fmla="*/ 2258299 w 9190750"/>
              <a:gd name="connsiteY4" fmla="*/ 0 h 2554545"/>
              <a:gd name="connsiteX5" fmla="*/ 2639058 w 9190750"/>
              <a:gd name="connsiteY5" fmla="*/ 0 h 2554545"/>
              <a:gd name="connsiteX6" fmla="*/ 3479355 w 9190750"/>
              <a:gd name="connsiteY6" fmla="*/ 0 h 2554545"/>
              <a:gd name="connsiteX7" fmla="*/ 4135837 w 9190750"/>
              <a:gd name="connsiteY7" fmla="*/ 0 h 2554545"/>
              <a:gd name="connsiteX8" fmla="*/ 4516597 w 9190750"/>
              <a:gd name="connsiteY8" fmla="*/ 0 h 2554545"/>
              <a:gd name="connsiteX9" fmla="*/ 5173079 w 9190750"/>
              <a:gd name="connsiteY9" fmla="*/ 0 h 2554545"/>
              <a:gd name="connsiteX10" fmla="*/ 6013376 w 9190750"/>
              <a:gd name="connsiteY10" fmla="*/ 0 h 2554545"/>
              <a:gd name="connsiteX11" fmla="*/ 6577951 w 9190750"/>
              <a:gd name="connsiteY11" fmla="*/ 0 h 2554545"/>
              <a:gd name="connsiteX12" fmla="*/ 7142526 w 9190750"/>
              <a:gd name="connsiteY12" fmla="*/ 0 h 2554545"/>
              <a:gd name="connsiteX13" fmla="*/ 7799008 w 9190750"/>
              <a:gd name="connsiteY13" fmla="*/ 0 h 2554545"/>
              <a:gd name="connsiteX14" fmla="*/ 8547397 w 9190750"/>
              <a:gd name="connsiteY14" fmla="*/ 0 h 2554545"/>
              <a:gd name="connsiteX15" fmla="*/ 9190750 w 9190750"/>
              <a:gd name="connsiteY15" fmla="*/ 0 h 2554545"/>
              <a:gd name="connsiteX16" fmla="*/ 9190750 w 9190750"/>
              <a:gd name="connsiteY16" fmla="*/ 664182 h 2554545"/>
              <a:gd name="connsiteX17" fmla="*/ 9190750 w 9190750"/>
              <a:gd name="connsiteY17" fmla="*/ 1277273 h 2554545"/>
              <a:gd name="connsiteX18" fmla="*/ 9190750 w 9190750"/>
              <a:gd name="connsiteY18" fmla="*/ 1864818 h 2554545"/>
              <a:gd name="connsiteX19" fmla="*/ 9190750 w 9190750"/>
              <a:gd name="connsiteY19" fmla="*/ 2554545 h 2554545"/>
              <a:gd name="connsiteX20" fmla="*/ 8442360 w 9190750"/>
              <a:gd name="connsiteY20" fmla="*/ 2554545 h 2554545"/>
              <a:gd name="connsiteX21" fmla="*/ 8061601 w 9190750"/>
              <a:gd name="connsiteY21" fmla="*/ 2554545 h 2554545"/>
              <a:gd name="connsiteX22" fmla="*/ 7405119 w 9190750"/>
              <a:gd name="connsiteY22" fmla="*/ 2554545 h 2554545"/>
              <a:gd name="connsiteX23" fmla="*/ 6840544 w 9190750"/>
              <a:gd name="connsiteY23" fmla="*/ 2554545 h 2554545"/>
              <a:gd name="connsiteX24" fmla="*/ 6275969 w 9190750"/>
              <a:gd name="connsiteY24" fmla="*/ 2554545 h 2554545"/>
              <a:gd name="connsiteX25" fmla="*/ 5711395 w 9190750"/>
              <a:gd name="connsiteY25" fmla="*/ 2554545 h 2554545"/>
              <a:gd name="connsiteX26" fmla="*/ 5146820 w 9190750"/>
              <a:gd name="connsiteY26" fmla="*/ 2554545 h 2554545"/>
              <a:gd name="connsiteX27" fmla="*/ 4398430 w 9190750"/>
              <a:gd name="connsiteY27" fmla="*/ 2554545 h 2554545"/>
              <a:gd name="connsiteX28" fmla="*/ 3741948 w 9190750"/>
              <a:gd name="connsiteY28" fmla="*/ 2554545 h 2554545"/>
              <a:gd name="connsiteX29" fmla="*/ 3361189 w 9190750"/>
              <a:gd name="connsiteY29" fmla="*/ 2554545 h 2554545"/>
              <a:gd name="connsiteX30" fmla="*/ 2796614 w 9190750"/>
              <a:gd name="connsiteY30" fmla="*/ 2554545 h 2554545"/>
              <a:gd name="connsiteX31" fmla="*/ 2048224 w 9190750"/>
              <a:gd name="connsiteY31" fmla="*/ 2554545 h 2554545"/>
              <a:gd name="connsiteX32" fmla="*/ 1575557 w 9190750"/>
              <a:gd name="connsiteY32" fmla="*/ 2554545 h 2554545"/>
              <a:gd name="connsiteX33" fmla="*/ 735260 w 9190750"/>
              <a:gd name="connsiteY33" fmla="*/ 2554545 h 2554545"/>
              <a:gd name="connsiteX34" fmla="*/ 0 w 9190750"/>
              <a:gd name="connsiteY34" fmla="*/ 2554545 h 2554545"/>
              <a:gd name="connsiteX35" fmla="*/ 0 w 9190750"/>
              <a:gd name="connsiteY35" fmla="*/ 1915909 h 2554545"/>
              <a:gd name="connsiteX36" fmla="*/ 0 w 9190750"/>
              <a:gd name="connsiteY36" fmla="*/ 1353909 h 2554545"/>
              <a:gd name="connsiteX37" fmla="*/ 0 w 9190750"/>
              <a:gd name="connsiteY37" fmla="*/ 715273 h 2554545"/>
              <a:gd name="connsiteX38" fmla="*/ 0 w 9190750"/>
              <a:gd name="connsiteY38" fmla="*/ 0 h 2554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190750" h="2554545" fill="none" extrusionOk="0">
                <a:moveTo>
                  <a:pt x="0" y="0"/>
                </a:moveTo>
                <a:cubicBezTo>
                  <a:pt x="109674" y="15048"/>
                  <a:pt x="281215" y="21549"/>
                  <a:pt x="472667" y="0"/>
                </a:cubicBezTo>
                <a:cubicBezTo>
                  <a:pt x="664119" y="-21549"/>
                  <a:pt x="995020" y="-27678"/>
                  <a:pt x="1129149" y="0"/>
                </a:cubicBezTo>
                <a:cubicBezTo>
                  <a:pt x="1263278" y="27678"/>
                  <a:pt x="1621452" y="19089"/>
                  <a:pt x="1877539" y="0"/>
                </a:cubicBezTo>
                <a:cubicBezTo>
                  <a:pt x="2133626" y="-19089"/>
                  <a:pt x="2161188" y="-965"/>
                  <a:pt x="2258299" y="0"/>
                </a:cubicBezTo>
                <a:cubicBezTo>
                  <a:pt x="2355410" y="965"/>
                  <a:pt x="2525643" y="-232"/>
                  <a:pt x="2639058" y="0"/>
                </a:cubicBezTo>
                <a:cubicBezTo>
                  <a:pt x="2752473" y="232"/>
                  <a:pt x="3124990" y="-16320"/>
                  <a:pt x="3479355" y="0"/>
                </a:cubicBezTo>
                <a:cubicBezTo>
                  <a:pt x="3833720" y="16320"/>
                  <a:pt x="3906115" y="-5494"/>
                  <a:pt x="4135837" y="0"/>
                </a:cubicBezTo>
                <a:cubicBezTo>
                  <a:pt x="4365559" y="5494"/>
                  <a:pt x="4424196" y="8656"/>
                  <a:pt x="4516597" y="0"/>
                </a:cubicBezTo>
                <a:cubicBezTo>
                  <a:pt x="4608998" y="-8656"/>
                  <a:pt x="4990251" y="30862"/>
                  <a:pt x="5173079" y="0"/>
                </a:cubicBezTo>
                <a:cubicBezTo>
                  <a:pt x="5355907" y="-30862"/>
                  <a:pt x="5839624" y="37761"/>
                  <a:pt x="6013376" y="0"/>
                </a:cubicBezTo>
                <a:cubicBezTo>
                  <a:pt x="6187128" y="-37761"/>
                  <a:pt x="6384356" y="-27988"/>
                  <a:pt x="6577951" y="0"/>
                </a:cubicBezTo>
                <a:cubicBezTo>
                  <a:pt x="6771547" y="27988"/>
                  <a:pt x="6875002" y="17874"/>
                  <a:pt x="7142526" y="0"/>
                </a:cubicBezTo>
                <a:cubicBezTo>
                  <a:pt x="7410050" y="-17874"/>
                  <a:pt x="7553126" y="-20536"/>
                  <a:pt x="7799008" y="0"/>
                </a:cubicBezTo>
                <a:cubicBezTo>
                  <a:pt x="8044890" y="20536"/>
                  <a:pt x="8329374" y="10785"/>
                  <a:pt x="8547397" y="0"/>
                </a:cubicBezTo>
                <a:cubicBezTo>
                  <a:pt x="8765420" y="-10785"/>
                  <a:pt x="8990574" y="-7069"/>
                  <a:pt x="9190750" y="0"/>
                </a:cubicBezTo>
                <a:cubicBezTo>
                  <a:pt x="9197080" y="230426"/>
                  <a:pt x="9170620" y="384850"/>
                  <a:pt x="9190750" y="664182"/>
                </a:cubicBezTo>
                <a:cubicBezTo>
                  <a:pt x="9210880" y="943514"/>
                  <a:pt x="9205854" y="1071175"/>
                  <a:pt x="9190750" y="1277273"/>
                </a:cubicBezTo>
                <a:cubicBezTo>
                  <a:pt x="9175646" y="1483371"/>
                  <a:pt x="9201467" y="1713592"/>
                  <a:pt x="9190750" y="1864818"/>
                </a:cubicBezTo>
                <a:cubicBezTo>
                  <a:pt x="9180033" y="2016045"/>
                  <a:pt x="9202340" y="2215727"/>
                  <a:pt x="9190750" y="2554545"/>
                </a:cubicBezTo>
                <a:cubicBezTo>
                  <a:pt x="8854611" y="2548686"/>
                  <a:pt x="8629462" y="2540286"/>
                  <a:pt x="8442360" y="2554545"/>
                </a:cubicBezTo>
                <a:cubicBezTo>
                  <a:pt x="8255258" y="2568805"/>
                  <a:pt x="8202750" y="2540628"/>
                  <a:pt x="8061601" y="2554545"/>
                </a:cubicBezTo>
                <a:cubicBezTo>
                  <a:pt x="7920452" y="2568462"/>
                  <a:pt x="7584833" y="2579114"/>
                  <a:pt x="7405119" y="2554545"/>
                </a:cubicBezTo>
                <a:cubicBezTo>
                  <a:pt x="7225405" y="2529976"/>
                  <a:pt x="7116378" y="2542983"/>
                  <a:pt x="6840544" y="2554545"/>
                </a:cubicBezTo>
                <a:cubicBezTo>
                  <a:pt x="6564711" y="2566107"/>
                  <a:pt x="6411052" y="2538507"/>
                  <a:pt x="6275969" y="2554545"/>
                </a:cubicBezTo>
                <a:cubicBezTo>
                  <a:pt x="6140887" y="2570583"/>
                  <a:pt x="5989644" y="2571351"/>
                  <a:pt x="5711395" y="2554545"/>
                </a:cubicBezTo>
                <a:cubicBezTo>
                  <a:pt x="5433146" y="2537739"/>
                  <a:pt x="5376534" y="2526433"/>
                  <a:pt x="5146820" y="2554545"/>
                </a:cubicBezTo>
                <a:cubicBezTo>
                  <a:pt x="4917106" y="2582657"/>
                  <a:pt x="4599208" y="2533225"/>
                  <a:pt x="4398430" y="2554545"/>
                </a:cubicBezTo>
                <a:cubicBezTo>
                  <a:pt x="4197652" y="2575866"/>
                  <a:pt x="4062359" y="2572833"/>
                  <a:pt x="3741948" y="2554545"/>
                </a:cubicBezTo>
                <a:cubicBezTo>
                  <a:pt x="3421537" y="2536257"/>
                  <a:pt x="3439869" y="2539472"/>
                  <a:pt x="3361189" y="2554545"/>
                </a:cubicBezTo>
                <a:cubicBezTo>
                  <a:pt x="3282509" y="2569618"/>
                  <a:pt x="2977392" y="2553814"/>
                  <a:pt x="2796614" y="2554545"/>
                </a:cubicBezTo>
                <a:cubicBezTo>
                  <a:pt x="2615837" y="2555276"/>
                  <a:pt x="2330972" y="2588284"/>
                  <a:pt x="2048224" y="2554545"/>
                </a:cubicBezTo>
                <a:cubicBezTo>
                  <a:pt x="1765476" y="2520807"/>
                  <a:pt x="1736108" y="2538139"/>
                  <a:pt x="1575557" y="2554545"/>
                </a:cubicBezTo>
                <a:cubicBezTo>
                  <a:pt x="1415006" y="2570951"/>
                  <a:pt x="986021" y="2533317"/>
                  <a:pt x="735260" y="2554545"/>
                </a:cubicBezTo>
                <a:cubicBezTo>
                  <a:pt x="484499" y="2575773"/>
                  <a:pt x="184668" y="2558366"/>
                  <a:pt x="0" y="2554545"/>
                </a:cubicBezTo>
                <a:cubicBezTo>
                  <a:pt x="23726" y="2253857"/>
                  <a:pt x="21895" y="2147030"/>
                  <a:pt x="0" y="1915909"/>
                </a:cubicBezTo>
                <a:cubicBezTo>
                  <a:pt x="-21895" y="1684788"/>
                  <a:pt x="-23357" y="1511455"/>
                  <a:pt x="0" y="1353909"/>
                </a:cubicBezTo>
                <a:cubicBezTo>
                  <a:pt x="23357" y="1196363"/>
                  <a:pt x="23164" y="952372"/>
                  <a:pt x="0" y="715273"/>
                </a:cubicBezTo>
                <a:cubicBezTo>
                  <a:pt x="-23164" y="478174"/>
                  <a:pt x="1881" y="327054"/>
                  <a:pt x="0" y="0"/>
                </a:cubicBezTo>
                <a:close/>
              </a:path>
              <a:path w="9190750" h="2554545" stroke="0" extrusionOk="0">
                <a:moveTo>
                  <a:pt x="0" y="0"/>
                </a:moveTo>
                <a:cubicBezTo>
                  <a:pt x="256359" y="-6797"/>
                  <a:pt x="433881" y="18808"/>
                  <a:pt x="564575" y="0"/>
                </a:cubicBezTo>
                <a:cubicBezTo>
                  <a:pt x="695270" y="-18808"/>
                  <a:pt x="816095" y="17171"/>
                  <a:pt x="945334" y="0"/>
                </a:cubicBezTo>
                <a:cubicBezTo>
                  <a:pt x="1074573" y="-17171"/>
                  <a:pt x="1389795" y="34496"/>
                  <a:pt x="1785631" y="0"/>
                </a:cubicBezTo>
                <a:cubicBezTo>
                  <a:pt x="2181467" y="-34496"/>
                  <a:pt x="2141134" y="-8883"/>
                  <a:pt x="2350206" y="0"/>
                </a:cubicBezTo>
                <a:cubicBezTo>
                  <a:pt x="2559279" y="8883"/>
                  <a:pt x="2687809" y="17257"/>
                  <a:pt x="2914781" y="0"/>
                </a:cubicBezTo>
                <a:cubicBezTo>
                  <a:pt x="3141754" y="-17257"/>
                  <a:pt x="3475734" y="2458"/>
                  <a:pt x="3755078" y="0"/>
                </a:cubicBezTo>
                <a:cubicBezTo>
                  <a:pt x="4034422" y="-2458"/>
                  <a:pt x="4068845" y="-14579"/>
                  <a:pt x="4227745" y="0"/>
                </a:cubicBezTo>
                <a:cubicBezTo>
                  <a:pt x="4386645" y="14579"/>
                  <a:pt x="4774468" y="11059"/>
                  <a:pt x="5068042" y="0"/>
                </a:cubicBezTo>
                <a:cubicBezTo>
                  <a:pt x="5361616" y="-11059"/>
                  <a:pt x="5627594" y="37227"/>
                  <a:pt x="5908339" y="0"/>
                </a:cubicBezTo>
                <a:cubicBezTo>
                  <a:pt x="6189084" y="-37227"/>
                  <a:pt x="6378229" y="-3924"/>
                  <a:pt x="6564821" y="0"/>
                </a:cubicBezTo>
                <a:cubicBezTo>
                  <a:pt x="6751413" y="3924"/>
                  <a:pt x="7055778" y="-36859"/>
                  <a:pt x="7405119" y="0"/>
                </a:cubicBezTo>
                <a:cubicBezTo>
                  <a:pt x="7754460" y="36859"/>
                  <a:pt x="7807268" y="-17956"/>
                  <a:pt x="7969693" y="0"/>
                </a:cubicBezTo>
                <a:cubicBezTo>
                  <a:pt x="8132118" y="17956"/>
                  <a:pt x="8285898" y="22714"/>
                  <a:pt x="8534268" y="0"/>
                </a:cubicBezTo>
                <a:cubicBezTo>
                  <a:pt x="8782638" y="-22714"/>
                  <a:pt x="8918219" y="-4380"/>
                  <a:pt x="9190750" y="0"/>
                </a:cubicBezTo>
                <a:cubicBezTo>
                  <a:pt x="9219673" y="302792"/>
                  <a:pt x="9210964" y="348665"/>
                  <a:pt x="9190750" y="613091"/>
                </a:cubicBezTo>
                <a:cubicBezTo>
                  <a:pt x="9170536" y="877517"/>
                  <a:pt x="9169092" y="1095485"/>
                  <a:pt x="9190750" y="1251727"/>
                </a:cubicBezTo>
                <a:cubicBezTo>
                  <a:pt x="9212408" y="1407969"/>
                  <a:pt x="9166139" y="1590152"/>
                  <a:pt x="9190750" y="1915909"/>
                </a:cubicBezTo>
                <a:cubicBezTo>
                  <a:pt x="9215361" y="2241666"/>
                  <a:pt x="9201938" y="2372715"/>
                  <a:pt x="9190750" y="2554545"/>
                </a:cubicBezTo>
                <a:cubicBezTo>
                  <a:pt x="8932018" y="2544706"/>
                  <a:pt x="8638519" y="2528598"/>
                  <a:pt x="8442360" y="2554545"/>
                </a:cubicBezTo>
                <a:cubicBezTo>
                  <a:pt x="8246201" y="2580493"/>
                  <a:pt x="8143153" y="2539161"/>
                  <a:pt x="7969693" y="2554545"/>
                </a:cubicBezTo>
                <a:cubicBezTo>
                  <a:pt x="7796233" y="2569929"/>
                  <a:pt x="7485241" y="2517221"/>
                  <a:pt x="7129396" y="2554545"/>
                </a:cubicBezTo>
                <a:cubicBezTo>
                  <a:pt x="6773551" y="2591869"/>
                  <a:pt x="6769221" y="2577485"/>
                  <a:pt x="6472914" y="2554545"/>
                </a:cubicBezTo>
                <a:cubicBezTo>
                  <a:pt x="6176607" y="2531605"/>
                  <a:pt x="6120090" y="2573509"/>
                  <a:pt x="6000247" y="2554545"/>
                </a:cubicBezTo>
                <a:cubicBezTo>
                  <a:pt x="5880404" y="2535581"/>
                  <a:pt x="5645045" y="2554623"/>
                  <a:pt x="5343765" y="2554545"/>
                </a:cubicBezTo>
                <a:cubicBezTo>
                  <a:pt x="5042485" y="2554467"/>
                  <a:pt x="5065316" y="2572083"/>
                  <a:pt x="4963005" y="2554545"/>
                </a:cubicBezTo>
                <a:cubicBezTo>
                  <a:pt x="4860694" y="2537007"/>
                  <a:pt x="4761355" y="2570073"/>
                  <a:pt x="4582245" y="2554545"/>
                </a:cubicBezTo>
                <a:cubicBezTo>
                  <a:pt x="4403135" y="2539017"/>
                  <a:pt x="4095600" y="2550554"/>
                  <a:pt x="3925763" y="2554545"/>
                </a:cubicBezTo>
                <a:cubicBezTo>
                  <a:pt x="3755926" y="2558536"/>
                  <a:pt x="3664591" y="2550084"/>
                  <a:pt x="3453096" y="2554545"/>
                </a:cubicBezTo>
                <a:cubicBezTo>
                  <a:pt x="3241601" y="2559006"/>
                  <a:pt x="3009391" y="2579053"/>
                  <a:pt x="2704706" y="2554545"/>
                </a:cubicBezTo>
                <a:cubicBezTo>
                  <a:pt x="2400021" y="2530038"/>
                  <a:pt x="2443821" y="2566274"/>
                  <a:pt x="2232039" y="2554545"/>
                </a:cubicBezTo>
                <a:cubicBezTo>
                  <a:pt x="2020257" y="2542816"/>
                  <a:pt x="1844681" y="2539711"/>
                  <a:pt x="1483650" y="2554545"/>
                </a:cubicBezTo>
                <a:cubicBezTo>
                  <a:pt x="1122619" y="2569379"/>
                  <a:pt x="1233460" y="2552381"/>
                  <a:pt x="1102890" y="2554545"/>
                </a:cubicBezTo>
                <a:cubicBezTo>
                  <a:pt x="972320" y="2556709"/>
                  <a:pt x="548277" y="2523712"/>
                  <a:pt x="0" y="2554545"/>
                </a:cubicBezTo>
                <a:cubicBezTo>
                  <a:pt x="-28312" y="2284958"/>
                  <a:pt x="12387" y="2148544"/>
                  <a:pt x="0" y="1967000"/>
                </a:cubicBezTo>
                <a:cubicBezTo>
                  <a:pt x="-12387" y="1785457"/>
                  <a:pt x="21529" y="1492143"/>
                  <a:pt x="0" y="1277273"/>
                </a:cubicBezTo>
                <a:cubicBezTo>
                  <a:pt x="-21529" y="1062403"/>
                  <a:pt x="1914" y="870372"/>
                  <a:pt x="0" y="664182"/>
                </a:cubicBezTo>
                <a:cubicBezTo>
                  <a:pt x="-1914" y="457992"/>
                  <a:pt x="5994" y="286377"/>
                  <a:pt x="0" y="0"/>
                </a:cubicBezTo>
                <a:close/>
              </a:path>
            </a:pathLst>
          </a:custGeom>
          <a:solidFill>
            <a:srgbClr val="F2E469"/>
          </a:solidFill>
          <a:ln w="57150">
            <a:solidFill>
              <a:srgbClr val="C1E2A1"/>
            </a:solidFill>
            <a:prstDash val="solid"/>
            <a:extLst>
              <a:ext uri="{C807C97D-BFC1-408E-A445-0C87EB9F89A2}">
                <ask:lineSketchStyleProps xmlns:ask="http://schemas.microsoft.com/office/drawing/2018/sketchyshapes" xmlns="" sd="1219033472">
                  <a:prstGeom prst="rect">
                    <a:avLst/>
                  </a:prstGeom>
                  <ask:type>
                    <ask:lineSketchFreehand/>
                  </ask:type>
                </ask:lineSketchStyleProps>
              </a:ext>
            </a:extLst>
          </a:ln>
        </p:spPr>
        <p:txBody>
          <a:bodyPr wrap="square" rtlCol="0">
            <a:spAutoFit/>
          </a:bodyPr>
          <a:lstStyle/>
          <a:p>
            <a:pPr algn="ctr"/>
            <a:r>
              <a:rPr lang="en-TR" sz="8000" b="1" dirty="0">
                <a:solidFill>
                  <a:schemeClr val="accent1">
                    <a:lumMod val="75000"/>
                  </a:schemeClr>
                </a:solidFill>
                <a:latin typeface="Avenir Black" panose="02000503020000020003" pitchFamily="2" charset="0"/>
              </a:rPr>
              <a:t>Welcome to our Orientation Day!</a:t>
            </a:r>
          </a:p>
        </p:txBody>
      </p:sp>
    </p:spTree>
    <p:extLst>
      <p:ext uri="{BB962C8B-B14F-4D97-AF65-F5344CB8AC3E}">
        <p14:creationId xmlns:p14="http://schemas.microsoft.com/office/powerpoint/2010/main" val="2489702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97A55-5D5B-5B44-85EC-10C0D8A867D0}"/>
              </a:ext>
            </a:extLst>
          </p:cNvPr>
          <p:cNvSpPr>
            <a:spLocks noGrp="1"/>
          </p:cNvSpPr>
          <p:nvPr>
            <p:ph type="title"/>
          </p:nvPr>
        </p:nvSpPr>
        <p:spPr>
          <a:xfrm>
            <a:off x="519592" y="304800"/>
            <a:ext cx="10786537" cy="1446497"/>
          </a:xfrm>
        </p:spPr>
        <p:txBody>
          <a:bodyPr/>
          <a:lstStyle/>
          <a:p>
            <a:pPr algn="ctr"/>
            <a:r>
              <a:rPr lang="en-TR" b="1" dirty="0">
                <a:solidFill>
                  <a:srgbClr val="C00000"/>
                </a:solidFill>
                <a:highlight>
                  <a:srgbClr val="C1E2A1"/>
                </a:highlight>
                <a:latin typeface="Avenir Black" panose="02000503020000020003" pitchFamily="2" charset="0"/>
              </a:rPr>
              <a:t>Checklists</a:t>
            </a:r>
          </a:p>
        </p:txBody>
      </p:sp>
      <p:sp>
        <p:nvSpPr>
          <p:cNvPr id="9" name="TextBox 8">
            <a:extLst>
              <a:ext uri="{FF2B5EF4-FFF2-40B4-BE49-F238E27FC236}">
                <a16:creationId xmlns:a16="http://schemas.microsoft.com/office/drawing/2014/main" id="{6FA17471-A54F-124B-BA9A-4063E9847013}"/>
              </a:ext>
            </a:extLst>
          </p:cNvPr>
          <p:cNvSpPr txBox="1"/>
          <p:nvPr/>
        </p:nvSpPr>
        <p:spPr>
          <a:xfrm>
            <a:off x="975438" y="1796489"/>
            <a:ext cx="4272539" cy="5324535"/>
          </a:xfrm>
          <a:prstGeom prst="rect">
            <a:avLst/>
          </a:prstGeom>
          <a:noFill/>
        </p:spPr>
        <p:txBody>
          <a:bodyPr wrap="square" rtlCol="0">
            <a:spAutoFit/>
          </a:bodyPr>
          <a:lstStyle/>
          <a:p>
            <a:pPr algn="ctr"/>
            <a:r>
              <a:rPr lang="en-TR" sz="2400" b="1" dirty="0">
                <a:highlight>
                  <a:srgbClr val="C1E2A1"/>
                </a:highlight>
                <a:latin typeface="Avenir Medium" panose="02000503020000020003" pitchFamily="2" charset="0"/>
              </a:rPr>
              <a:t>90 LP or 60 LP</a:t>
            </a:r>
          </a:p>
          <a:p>
            <a:endParaRPr lang="en-TR" sz="2000" b="1" dirty="0">
              <a:latin typeface="Avenir Medium" panose="02000503020000020003" pitchFamily="2" charset="0"/>
            </a:endParaRPr>
          </a:p>
          <a:p>
            <a:r>
              <a:rPr lang="en-TR" sz="2000" b="1" dirty="0">
                <a:highlight>
                  <a:srgbClr val="B1BAFD"/>
                </a:highlight>
                <a:latin typeface="Avenir Medium" panose="02000503020000020003" pitchFamily="2" charset="0"/>
              </a:rPr>
              <a:t>1)  Registration to Basismodule:</a:t>
            </a:r>
          </a:p>
          <a:p>
            <a:r>
              <a:rPr lang="en-TR" sz="2000" dirty="0">
                <a:latin typeface="Avenir Medium" panose="02000503020000020003" pitchFamily="2" charset="0"/>
              </a:rPr>
              <a:t> Introduction to Literary Studies</a:t>
            </a:r>
          </a:p>
          <a:p>
            <a:r>
              <a:rPr lang="en-TR" sz="2000" dirty="0">
                <a:latin typeface="Avenir Medium" panose="02000503020000020003" pitchFamily="2" charset="0"/>
              </a:rPr>
              <a:t> Introduction to English Linguistics</a:t>
            </a:r>
          </a:p>
          <a:p>
            <a:endParaRPr lang="en-TR" sz="2000" dirty="0">
              <a:latin typeface="Avenir Medium" panose="02000503020000020003" pitchFamily="2" charset="0"/>
            </a:endParaRPr>
          </a:p>
          <a:p>
            <a:r>
              <a:rPr lang="en-TR" sz="2000" dirty="0">
                <a:latin typeface="Avenir Medium" panose="02000503020000020003" pitchFamily="2" charset="0"/>
              </a:rPr>
              <a:t>(Campus Management, registration period: 04.10.202– 14.10.2022)</a:t>
            </a:r>
          </a:p>
          <a:p>
            <a:endParaRPr lang="en-TR" sz="2000" dirty="0">
              <a:highlight>
                <a:srgbClr val="B1BAFD"/>
              </a:highlight>
              <a:latin typeface="Avenir Medium" panose="02000503020000020003" pitchFamily="2" charset="0"/>
            </a:endParaRPr>
          </a:p>
          <a:p>
            <a:r>
              <a:rPr lang="en-TR" sz="2000" b="1" dirty="0">
                <a:highlight>
                  <a:srgbClr val="B1BAFD"/>
                </a:highlight>
                <a:latin typeface="Avenir Medium" panose="02000503020000020003" pitchFamily="2" charset="0"/>
              </a:rPr>
              <a:t>2) Registration to the language course Oral and Writings Skills 1</a:t>
            </a:r>
          </a:p>
          <a:p>
            <a:endParaRPr lang="en-TR" sz="2000" dirty="0">
              <a:latin typeface="Avenir Medium" panose="02000503020000020003" pitchFamily="2" charset="0"/>
            </a:endParaRPr>
          </a:p>
          <a:p>
            <a:r>
              <a:rPr lang="en-TR" sz="2000" dirty="0">
                <a:latin typeface="Avenir Medium" panose="02000503020000020003" pitchFamily="2" charset="0"/>
              </a:rPr>
              <a:t>(Online registration form, registration period: 19.09.2022- 11.10.2022)</a:t>
            </a:r>
          </a:p>
          <a:p>
            <a:endParaRPr lang="en-TR" dirty="0"/>
          </a:p>
          <a:p>
            <a:r>
              <a:rPr lang="en-TR" dirty="0"/>
              <a:t>          </a:t>
            </a:r>
          </a:p>
        </p:txBody>
      </p:sp>
      <p:sp>
        <p:nvSpPr>
          <p:cNvPr id="10" name="TextBox 9">
            <a:extLst>
              <a:ext uri="{FF2B5EF4-FFF2-40B4-BE49-F238E27FC236}">
                <a16:creationId xmlns:a16="http://schemas.microsoft.com/office/drawing/2014/main" id="{2712515F-2F49-3E46-8171-EB432694E2EF}"/>
              </a:ext>
            </a:extLst>
          </p:cNvPr>
          <p:cNvSpPr txBox="1"/>
          <p:nvPr/>
        </p:nvSpPr>
        <p:spPr>
          <a:xfrm>
            <a:off x="6944021" y="1796488"/>
            <a:ext cx="4272539" cy="2523768"/>
          </a:xfrm>
          <a:prstGeom prst="rect">
            <a:avLst/>
          </a:prstGeom>
          <a:noFill/>
        </p:spPr>
        <p:txBody>
          <a:bodyPr wrap="square" rtlCol="0">
            <a:spAutoFit/>
          </a:bodyPr>
          <a:lstStyle/>
          <a:p>
            <a:pPr algn="ctr"/>
            <a:r>
              <a:rPr lang="en-TR" sz="2400" b="1" dirty="0">
                <a:highlight>
                  <a:srgbClr val="C1E2A1"/>
                </a:highlight>
                <a:latin typeface="Avenir Medium" panose="02000503020000020003" pitchFamily="2" charset="0"/>
              </a:rPr>
              <a:t>30 LP</a:t>
            </a:r>
          </a:p>
          <a:p>
            <a:pPr algn="ctr"/>
            <a:endParaRPr lang="en-TR" sz="2000" dirty="0">
              <a:latin typeface="Avenir Medium" panose="02000503020000020003" pitchFamily="2" charset="0"/>
            </a:endParaRPr>
          </a:p>
          <a:p>
            <a:r>
              <a:rPr lang="en-TR" sz="2000" b="1" dirty="0">
                <a:highlight>
                  <a:srgbClr val="B1BAFD"/>
                </a:highlight>
                <a:latin typeface="Avenir Medium" panose="02000503020000020003" pitchFamily="2" charset="0"/>
              </a:rPr>
              <a:t>1) Registration to Basismodule:</a:t>
            </a:r>
          </a:p>
          <a:p>
            <a:r>
              <a:rPr lang="en-TR" sz="2000" dirty="0">
                <a:latin typeface="Avenir Medium" panose="02000503020000020003" pitchFamily="2" charset="0"/>
              </a:rPr>
              <a:t> Introduction to Literary Studies</a:t>
            </a:r>
          </a:p>
          <a:p>
            <a:r>
              <a:rPr lang="en-TR" sz="2000" dirty="0">
                <a:latin typeface="Avenir Medium" panose="02000503020000020003" pitchFamily="2" charset="0"/>
              </a:rPr>
              <a:t> Introduction to English Linguistics</a:t>
            </a:r>
          </a:p>
          <a:p>
            <a:endParaRPr lang="en-TR" dirty="0"/>
          </a:p>
          <a:p>
            <a:endParaRPr lang="en-TR" dirty="0"/>
          </a:p>
          <a:p>
            <a:r>
              <a:rPr lang="en-TR" dirty="0"/>
              <a:t> </a:t>
            </a:r>
          </a:p>
        </p:txBody>
      </p:sp>
      <p:sp>
        <p:nvSpPr>
          <p:cNvPr id="11" name="TextBox 10">
            <a:extLst>
              <a:ext uri="{FF2B5EF4-FFF2-40B4-BE49-F238E27FC236}">
                <a16:creationId xmlns:a16="http://schemas.microsoft.com/office/drawing/2014/main" id="{453AA8B2-767B-0448-A9C6-01FE8B691AF7}"/>
              </a:ext>
            </a:extLst>
          </p:cNvPr>
          <p:cNvSpPr txBox="1"/>
          <p:nvPr/>
        </p:nvSpPr>
        <p:spPr>
          <a:xfrm>
            <a:off x="7033586" y="3566240"/>
            <a:ext cx="4093407" cy="3139321"/>
          </a:xfrm>
          <a:prstGeom prst="rect">
            <a:avLst/>
          </a:prstGeom>
          <a:noFill/>
        </p:spPr>
        <p:txBody>
          <a:bodyPr wrap="square" rtlCol="0">
            <a:spAutoFit/>
          </a:bodyPr>
          <a:lstStyle/>
          <a:p>
            <a:r>
              <a:rPr lang="en-TR" dirty="0"/>
              <a:t>(</a:t>
            </a:r>
            <a:r>
              <a:rPr lang="en-TR" sz="2000" dirty="0">
                <a:latin typeface="Avenir Medium" panose="02000503020000020003" pitchFamily="2" charset="0"/>
              </a:rPr>
              <a:t>Campus Management, registration period: 04.10.202– 14.10.2022)</a:t>
            </a:r>
          </a:p>
          <a:p>
            <a:endParaRPr lang="en-TR" sz="2000" dirty="0">
              <a:latin typeface="Avenir Medium" panose="02000503020000020003" pitchFamily="2" charset="0"/>
            </a:endParaRPr>
          </a:p>
          <a:p>
            <a:r>
              <a:rPr lang="en-TR" sz="2000" dirty="0">
                <a:latin typeface="Avenir Medium" panose="02000503020000020003" pitchFamily="2" charset="0"/>
              </a:rPr>
              <a:t>Reminder (for 30 LP): You can also enroll to one of the introductory modules now and wait for the next winter semester to complete the other one. </a:t>
            </a:r>
          </a:p>
          <a:p>
            <a:endParaRPr lang="en-TR" dirty="0"/>
          </a:p>
        </p:txBody>
      </p:sp>
      <p:cxnSp>
        <p:nvCxnSpPr>
          <p:cNvPr id="18" name="Straight Arrow Connector 17">
            <a:extLst>
              <a:ext uri="{FF2B5EF4-FFF2-40B4-BE49-F238E27FC236}">
                <a16:creationId xmlns:a16="http://schemas.microsoft.com/office/drawing/2014/main" id="{B38B793A-3CD0-1348-96D7-D96F48414456}"/>
              </a:ext>
            </a:extLst>
          </p:cNvPr>
          <p:cNvCxnSpPr/>
          <p:nvPr/>
        </p:nvCxnSpPr>
        <p:spPr>
          <a:xfrm flipH="1">
            <a:off x="3320716" y="1028048"/>
            <a:ext cx="898358" cy="592205"/>
          </a:xfrm>
          <a:prstGeom prst="straightConnector1">
            <a:avLst/>
          </a:prstGeom>
          <a:ln w="698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3B7D351-8DD2-1641-9864-8B975B3373AA}"/>
              </a:ext>
            </a:extLst>
          </p:cNvPr>
          <p:cNvCxnSpPr>
            <a:cxnSpLocks/>
          </p:cNvCxnSpPr>
          <p:nvPr/>
        </p:nvCxnSpPr>
        <p:spPr>
          <a:xfrm>
            <a:off x="7571876" y="1028048"/>
            <a:ext cx="802104" cy="723249"/>
          </a:xfrm>
          <a:prstGeom prst="straightConnector1">
            <a:avLst/>
          </a:prstGeom>
          <a:ln w="69850">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2050" name="Picture 2">
            <a:extLst>
              <a:ext uri="{FF2B5EF4-FFF2-40B4-BE49-F238E27FC236}">
                <a16:creationId xmlns:a16="http://schemas.microsoft.com/office/drawing/2014/main" id="{BBCAC033-F1F4-164E-8016-6F893B0879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356" y="304800"/>
            <a:ext cx="1641231" cy="164123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a:extLst>
              <a:ext uri="{FF2B5EF4-FFF2-40B4-BE49-F238E27FC236}">
                <a16:creationId xmlns:a16="http://schemas.microsoft.com/office/drawing/2014/main" id="{4CFFC171-1EBA-D946-A245-0715BEC833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2650" y="304799"/>
            <a:ext cx="1641231" cy="1641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4119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90441-FF1F-9F42-B535-3F9100CED521}"/>
              </a:ext>
            </a:extLst>
          </p:cNvPr>
          <p:cNvSpPr>
            <a:spLocks noGrp="1"/>
          </p:cNvSpPr>
          <p:nvPr>
            <p:ph type="title"/>
          </p:nvPr>
        </p:nvSpPr>
        <p:spPr>
          <a:xfrm>
            <a:off x="420756" y="653561"/>
            <a:ext cx="5642112" cy="1325563"/>
          </a:xfrm>
        </p:spPr>
        <p:txBody>
          <a:bodyPr/>
          <a:lstStyle/>
          <a:p>
            <a:r>
              <a:rPr lang="en-TR" b="1" dirty="0">
                <a:highlight>
                  <a:srgbClr val="FF99B9"/>
                </a:highlight>
                <a:latin typeface="Avenir Black" panose="02000503020000020003" pitchFamily="2" charset="0"/>
              </a:rPr>
              <a:t>Campus Management</a:t>
            </a:r>
          </a:p>
        </p:txBody>
      </p:sp>
      <p:sp>
        <p:nvSpPr>
          <p:cNvPr id="3" name="Content Placeholder 2">
            <a:extLst>
              <a:ext uri="{FF2B5EF4-FFF2-40B4-BE49-F238E27FC236}">
                <a16:creationId xmlns:a16="http://schemas.microsoft.com/office/drawing/2014/main" id="{FA3CB278-B86C-834C-B811-9B43B82AB2EB}"/>
              </a:ext>
            </a:extLst>
          </p:cNvPr>
          <p:cNvSpPr>
            <a:spLocks noGrp="1"/>
          </p:cNvSpPr>
          <p:nvPr>
            <p:ph idx="1"/>
          </p:nvPr>
        </p:nvSpPr>
        <p:spPr>
          <a:xfrm>
            <a:off x="6549886" y="1968224"/>
            <a:ext cx="5642113" cy="4351338"/>
          </a:xfrm>
        </p:spPr>
        <p:txBody>
          <a:bodyPr>
            <a:normAutofit lnSpcReduction="10000"/>
          </a:bodyPr>
          <a:lstStyle/>
          <a:p>
            <a:r>
              <a:rPr lang="en-TR" dirty="0">
                <a:latin typeface="Avenir Medium" panose="02000503020000020003" pitchFamily="2" charset="0"/>
              </a:rPr>
              <a:t>“e-learning platform”</a:t>
            </a:r>
          </a:p>
          <a:p>
            <a:r>
              <a:rPr lang="en-TR" dirty="0">
                <a:latin typeface="Avenir Medium" panose="02000503020000020003" pitchFamily="2" charset="0"/>
              </a:rPr>
              <a:t>Materials (readings, videos, suggestions) for the individual courses</a:t>
            </a:r>
          </a:p>
          <a:p>
            <a:r>
              <a:rPr lang="en-US" dirty="0">
                <a:latin typeface="Avenir Medium" panose="02000503020000020003" pitchFamily="2" charset="0"/>
              </a:rPr>
              <a:t>C</a:t>
            </a:r>
            <a:r>
              <a:rPr lang="en-TR" dirty="0">
                <a:latin typeface="Avenir Medium" panose="02000503020000020003" pitchFamily="2" charset="0"/>
              </a:rPr>
              <a:t>ommunicating with other students</a:t>
            </a:r>
          </a:p>
          <a:p>
            <a:r>
              <a:rPr lang="tr-TR" dirty="0" err="1">
                <a:latin typeface="Avenir Medium" panose="02000503020000020003" pitchFamily="2" charset="0"/>
              </a:rPr>
              <a:t>Enrolment</a:t>
            </a:r>
            <a:r>
              <a:rPr lang="tr-TR" dirty="0">
                <a:latin typeface="Avenir Medium" panose="02000503020000020003" pitchFamily="2" charset="0"/>
              </a:rPr>
              <a:t> </a:t>
            </a:r>
            <a:r>
              <a:rPr lang="en-TR" dirty="0">
                <a:latin typeface="Avenir Medium" panose="02000503020000020003" pitchFamily="2" charset="0"/>
              </a:rPr>
              <a:t>to courses can be automatic, with a password provided by your instructor or the instructor can add you to the course manually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BB3292DC-C573-644E-81FA-3466355F4C97}"/>
                  </a:ext>
                </a:extLst>
              </p14:cNvPr>
              <p14:cNvContentPartPr/>
              <p14:nvPr/>
            </p14:nvContentPartPr>
            <p14:xfrm>
              <a:off x="2294984" y="889184"/>
              <a:ext cx="360" cy="360"/>
            </p14:xfrm>
          </p:contentPart>
        </mc:Choice>
        <mc:Fallback xmlns="">
          <p:pic>
            <p:nvPicPr>
              <p:cNvPr id="4" name="Ink 3">
                <a:extLst>
                  <a:ext uri="{FF2B5EF4-FFF2-40B4-BE49-F238E27FC236}">
                    <a16:creationId xmlns:a16="http://schemas.microsoft.com/office/drawing/2014/main" id="{BB3292DC-C573-644E-81FA-3466355F4C97}"/>
                  </a:ext>
                </a:extLst>
              </p:cNvPr>
              <p:cNvPicPr/>
              <p:nvPr/>
            </p:nvPicPr>
            <p:blipFill>
              <a:blip r:embed="rId3"/>
              <a:stretch>
                <a:fillRect/>
              </a:stretch>
            </p:blipFill>
            <p:spPr>
              <a:xfrm>
                <a:off x="2285984" y="88018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EF0DA079-E127-1145-AF76-8942926EC442}"/>
                  </a:ext>
                </a:extLst>
              </p14:cNvPr>
              <p14:cNvContentPartPr/>
              <p14:nvPr/>
            </p14:nvContentPartPr>
            <p14:xfrm>
              <a:off x="11213624" y="-505456"/>
              <a:ext cx="360" cy="360"/>
            </p14:xfrm>
          </p:contentPart>
        </mc:Choice>
        <mc:Fallback xmlns="">
          <p:pic>
            <p:nvPicPr>
              <p:cNvPr id="5" name="Ink 4">
                <a:extLst>
                  <a:ext uri="{FF2B5EF4-FFF2-40B4-BE49-F238E27FC236}">
                    <a16:creationId xmlns:a16="http://schemas.microsoft.com/office/drawing/2014/main" id="{EF0DA079-E127-1145-AF76-8942926EC442}"/>
                  </a:ext>
                </a:extLst>
              </p:cNvPr>
              <p:cNvPicPr/>
              <p:nvPr/>
            </p:nvPicPr>
            <p:blipFill>
              <a:blip r:embed="rId3"/>
              <a:stretch>
                <a:fillRect/>
              </a:stretch>
            </p:blipFill>
            <p:spPr>
              <a:xfrm>
                <a:off x="11204624" y="-514096"/>
                <a:ext cx="18000" cy="18000"/>
              </a:xfrm>
              <a:prstGeom prst="rect">
                <a:avLst/>
              </a:prstGeom>
            </p:spPr>
          </p:pic>
        </mc:Fallback>
      </mc:AlternateContent>
      <p:sp>
        <p:nvSpPr>
          <p:cNvPr id="6" name="Title 1">
            <a:extLst>
              <a:ext uri="{FF2B5EF4-FFF2-40B4-BE49-F238E27FC236}">
                <a16:creationId xmlns:a16="http://schemas.microsoft.com/office/drawing/2014/main" id="{E40470B5-D4F0-B041-9DAD-C5A1D70D7AEC}"/>
              </a:ext>
            </a:extLst>
          </p:cNvPr>
          <p:cNvSpPr txBox="1">
            <a:spLocks/>
          </p:cNvSpPr>
          <p:nvPr/>
        </p:nvSpPr>
        <p:spPr>
          <a:xfrm>
            <a:off x="6742042" y="617659"/>
            <a:ext cx="52578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TR" b="1" dirty="0">
                <a:highlight>
                  <a:srgbClr val="B1BAFD"/>
                </a:highlight>
                <a:latin typeface="Avenir Black" panose="02000503020000020003" pitchFamily="2" charset="0"/>
              </a:rPr>
              <a:t>Blackboard</a:t>
            </a:r>
          </a:p>
        </p:txBody>
      </p:sp>
      <p:sp>
        <p:nvSpPr>
          <p:cNvPr id="7" name="Content Placeholder 2">
            <a:extLst>
              <a:ext uri="{FF2B5EF4-FFF2-40B4-BE49-F238E27FC236}">
                <a16:creationId xmlns:a16="http://schemas.microsoft.com/office/drawing/2014/main" id="{AFC8E997-80AB-654C-8A22-DF35EF72BA10}"/>
              </a:ext>
            </a:extLst>
          </p:cNvPr>
          <p:cNvSpPr txBox="1">
            <a:spLocks/>
          </p:cNvSpPr>
          <p:nvPr/>
        </p:nvSpPr>
        <p:spPr>
          <a:xfrm>
            <a:off x="396034" y="2214747"/>
            <a:ext cx="394022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TR" dirty="0">
                <a:latin typeface="Avenir Medium" panose="02000503020000020003" pitchFamily="2" charset="0"/>
              </a:rPr>
              <a:t>Overview of your courses</a:t>
            </a:r>
          </a:p>
          <a:p>
            <a:r>
              <a:rPr lang="en-US" dirty="0">
                <a:latin typeface="Avenir Medium" panose="02000503020000020003" pitchFamily="2" charset="0"/>
              </a:rPr>
              <a:t>W</a:t>
            </a:r>
            <a:r>
              <a:rPr lang="en-TR" dirty="0">
                <a:latin typeface="Avenir Medium" panose="02000503020000020003" pitchFamily="2" charset="0"/>
              </a:rPr>
              <a:t>here your grades will be entered</a:t>
            </a:r>
          </a:p>
          <a:p>
            <a:r>
              <a:rPr lang="en-US" dirty="0">
                <a:latin typeface="Avenir Medium" panose="02000503020000020003" pitchFamily="2" charset="0"/>
              </a:rPr>
              <a:t>R</a:t>
            </a:r>
            <a:r>
              <a:rPr lang="en-TR" dirty="0">
                <a:latin typeface="Avenir Medium" panose="02000503020000020003" pitchFamily="2" charset="0"/>
              </a:rPr>
              <a:t>egistration/ Deregistration</a:t>
            </a:r>
          </a:p>
        </p:txBody>
      </p:sp>
      <p:sp>
        <p:nvSpPr>
          <p:cNvPr id="9" name="Rectangle 8">
            <a:extLst>
              <a:ext uri="{FF2B5EF4-FFF2-40B4-BE49-F238E27FC236}">
                <a16:creationId xmlns:a16="http://schemas.microsoft.com/office/drawing/2014/main" id="{4909E39C-01BC-DE40-BAFC-0161BCA5FD05}"/>
              </a:ext>
            </a:extLst>
          </p:cNvPr>
          <p:cNvSpPr/>
          <p:nvPr/>
        </p:nvSpPr>
        <p:spPr>
          <a:xfrm>
            <a:off x="272944" y="211015"/>
            <a:ext cx="5240216" cy="6355070"/>
          </a:xfrm>
          <a:prstGeom prst="rect">
            <a:avLst/>
          </a:prstGeom>
          <a:noFill/>
          <a:ln w="57150">
            <a:solidFill>
              <a:srgbClr val="C1E2A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R" dirty="0"/>
          </a:p>
        </p:txBody>
      </p:sp>
      <p:sp>
        <p:nvSpPr>
          <p:cNvPr id="10" name="Rectangle 9">
            <a:extLst>
              <a:ext uri="{FF2B5EF4-FFF2-40B4-BE49-F238E27FC236}">
                <a16:creationId xmlns:a16="http://schemas.microsoft.com/office/drawing/2014/main" id="{6A74111C-4152-044B-8680-85683B759492}"/>
              </a:ext>
            </a:extLst>
          </p:cNvPr>
          <p:cNvSpPr/>
          <p:nvPr/>
        </p:nvSpPr>
        <p:spPr>
          <a:xfrm>
            <a:off x="6525164" y="251465"/>
            <a:ext cx="5473238" cy="6355070"/>
          </a:xfrm>
          <a:prstGeom prst="rect">
            <a:avLst/>
          </a:prstGeom>
          <a:noFill/>
          <a:ln w="57150">
            <a:solidFill>
              <a:srgbClr val="C1E2A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R" dirty="0"/>
          </a:p>
        </p:txBody>
      </p:sp>
    </p:spTree>
    <p:extLst>
      <p:ext uri="{BB962C8B-B14F-4D97-AF65-F5344CB8AC3E}">
        <p14:creationId xmlns:p14="http://schemas.microsoft.com/office/powerpoint/2010/main" val="1760390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52D9F-751A-C74B-A6A5-536FA8118460}"/>
              </a:ext>
            </a:extLst>
          </p:cNvPr>
          <p:cNvSpPr>
            <a:spLocks noGrp="1"/>
          </p:cNvSpPr>
          <p:nvPr>
            <p:ph type="title"/>
          </p:nvPr>
        </p:nvSpPr>
        <p:spPr>
          <a:xfrm>
            <a:off x="838200" y="1877401"/>
            <a:ext cx="10515600" cy="1325563"/>
          </a:xfrm>
        </p:spPr>
        <p:txBody>
          <a:bodyPr>
            <a:noAutofit/>
          </a:bodyPr>
          <a:lstStyle/>
          <a:p>
            <a:pPr algn="ctr"/>
            <a:r>
              <a:rPr lang="en-TR" sz="6000" b="1" dirty="0">
                <a:solidFill>
                  <a:schemeClr val="accent1">
                    <a:lumMod val="75000"/>
                  </a:schemeClr>
                </a:solidFill>
                <a:highlight>
                  <a:srgbClr val="F2E469"/>
                </a:highlight>
                <a:latin typeface="Avenir Black" panose="02000503020000020003" pitchFamily="2" charset="0"/>
              </a:rPr>
              <a:t>Welcome to our institute, we wish you a great winter semester! </a:t>
            </a:r>
          </a:p>
        </p:txBody>
      </p:sp>
      <p:sp>
        <p:nvSpPr>
          <p:cNvPr id="3" name="Content Placeholder 2">
            <a:extLst>
              <a:ext uri="{FF2B5EF4-FFF2-40B4-BE49-F238E27FC236}">
                <a16:creationId xmlns:a16="http://schemas.microsoft.com/office/drawing/2014/main" id="{12327332-BB52-3E49-9F20-20FAA773D717}"/>
              </a:ext>
            </a:extLst>
          </p:cNvPr>
          <p:cNvSpPr>
            <a:spLocks noGrp="1"/>
          </p:cNvSpPr>
          <p:nvPr>
            <p:ph idx="1"/>
          </p:nvPr>
        </p:nvSpPr>
        <p:spPr>
          <a:xfrm>
            <a:off x="838200" y="5152291"/>
            <a:ext cx="10515600" cy="1024671"/>
          </a:xfrm>
        </p:spPr>
        <p:txBody>
          <a:bodyPr/>
          <a:lstStyle/>
          <a:p>
            <a:pPr marL="0" indent="0" algn="ctr">
              <a:buNone/>
            </a:pPr>
            <a:r>
              <a:rPr lang="en-TR" i="1" dirty="0">
                <a:solidFill>
                  <a:schemeClr val="accent1">
                    <a:lumMod val="75000"/>
                  </a:schemeClr>
                </a:solidFill>
                <a:highlight>
                  <a:srgbClr val="C1E2A1"/>
                </a:highlight>
                <a:latin typeface="Avenir Medium Oblique" panose="02000503020000020003" pitchFamily="2" charset="0"/>
              </a:rPr>
              <a:t>… and please do not hesitate to contact us and ask for help !!</a:t>
            </a:r>
          </a:p>
        </p:txBody>
      </p:sp>
    </p:spTree>
    <p:extLst>
      <p:ext uri="{BB962C8B-B14F-4D97-AF65-F5344CB8AC3E}">
        <p14:creationId xmlns:p14="http://schemas.microsoft.com/office/powerpoint/2010/main" val="205423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E736D-BC9F-F240-8DF1-06609CDD3AC9}"/>
              </a:ext>
            </a:extLst>
          </p:cNvPr>
          <p:cNvSpPr>
            <a:spLocks noGrp="1"/>
          </p:cNvSpPr>
          <p:nvPr>
            <p:ph type="title"/>
          </p:nvPr>
        </p:nvSpPr>
        <p:spPr/>
        <p:txBody>
          <a:bodyPr/>
          <a:lstStyle/>
          <a:p>
            <a:r>
              <a:rPr lang="en-TR" b="1" dirty="0">
                <a:latin typeface="Avenir Black" panose="02000503020000020003" pitchFamily="2" charset="0"/>
              </a:rPr>
              <a:t>Have you come to the right place?</a:t>
            </a:r>
          </a:p>
        </p:txBody>
      </p:sp>
      <p:sp>
        <p:nvSpPr>
          <p:cNvPr id="3" name="Content Placeholder 2">
            <a:extLst>
              <a:ext uri="{FF2B5EF4-FFF2-40B4-BE49-F238E27FC236}">
                <a16:creationId xmlns:a16="http://schemas.microsoft.com/office/drawing/2014/main" id="{8175CD04-0F66-6146-AAEF-0C7ED2E35075}"/>
              </a:ext>
            </a:extLst>
          </p:cNvPr>
          <p:cNvSpPr>
            <a:spLocks noGrp="1"/>
          </p:cNvSpPr>
          <p:nvPr>
            <p:ph idx="1"/>
          </p:nvPr>
        </p:nvSpPr>
        <p:spPr/>
        <p:txBody>
          <a:bodyPr>
            <a:normAutofit lnSpcReduction="10000"/>
          </a:bodyPr>
          <a:lstStyle/>
          <a:p>
            <a:pPr marL="0" indent="0">
              <a:buNone/>
            </a:pPr>
            <a:r>
              <a:rPr lang="en-US" b="1" dirty="0">
                <a:effectLst/>
                <a:highlight>
                  <a:srgbClr val="C1E2A1"/>
                </a:highlight>
                <a:latin typeface="Avenir Medium" panose="02000503020000020003" pitchFamily="2" charset="0"/>
              </a:rPr>
              <a:t>You should be here if:</a:t>
            </a:r>
          </a:p>
          <a:p>
            <a:pPr marL="0" indent="0">
              <a:buNone/>
            </a:pPr>
            <a:r>
              <a:rPr lang="en-US" dirty="0">
                <a:effectLst/>
                <a:latin typeface="Avenir Medium" panose="02000503020000020003" pitchFamily="2" charset="0"/>
              </a:rPr>
              <a:t>-This is your first semester at FU/ studying English Philology</a:t>
            </a:r>
          </a:p>
          <a:p>
            <a:pPr marL="0" indent="0">
              <a:buNone/>
            </a:pPr>
            <a:r>
              <a:rPr lang="en-US" dirty="0">
                <a:effectLst/>
                <a:latin typeface="Avenir Medium" panose="02000503020000020003" pitchFamily="2" charset="0"/>
              </a:rPr>
              <a:t>-You study English Philology as a major or minor subject in your   BA with or without teacher training option.</a:t>
            </a:r>
          </a:p>
          <a:p>
            <a:pPr marL="0" indent="0">
              <a:buNone/>
            </a:pPr>
            <a:endParaRPr lang="en-US" dirty="0">
              <a:effectLst/>
              <a:latin typeface="Avenir Medium" panose="02000503020000020003" pitchFamily="2" charset="0"/>
            </a:endParaRPr>
          </a:p>
          <a:p>
            <a:pPr marL="0" indent="0">
              <a:buNone/>
            </a:pPr>
            <a:r>
              <a:rPr lang="en-US" b="1" dirty="0">
                <a:effectLst/>
                <a:highlight>
                  <a:srgbClr val="C1E2A1"/>
                </a:highlight>
                <a:latin typeface="Avenir Medium" panose="02000503020000020003" pitchFamily="2" charset="0"/>
              </a:rPr>
              <a:t>You should probably not be here if:</a:t>
            </a:r>
          </a:p>
          <a:p>
            <a:pPr marL="0" indent="0">
              <a:buNone/>
            </a:pPr>
            <a:r>
              <a:rPr lang="en-US" dirty="0">
                <a:effectLst/>
                <a:latin typeface="Avenir Medium" panose="02000503020000020003" pitchFamily="2" charset="0"/>
              </a:rPr>
              <a:t>-You are going to start the MA English Studies.</a:t>
            </a:r>
          </a:p>
          <a:p>
            <a:pPr marL="0" indent="0">
              <a:buNone/>
            </a:pPr>
            <a:r>
              <a:rPr lang="en-US" dirty="0">
                <a:effectLst/>
                <a:latin typeface="Avenir Medium" panose="02000503020000020003" pitchFamily="2" charset="0"/>
              </a:rPr>
              <a:t>-You are an exchange student.</a:t>
            </a:r>
          </a:p>
          <a:p>
            <a:pPr marL="0" indent="0">
              <a:buNone/>
            </a:pPr>
            <a:r>
              <a:rPr lang="en-US" dirty="0">
                <a:effectLst/>
                <a:latin typeface="Avenir Medium" panose="02000503020000020003" pitchFamily="2" charset="0"/>
              </a:rPr>
              <a:t>-You are enrolled in a '</a:t>
            </a:r>
            <a:r>
              <a:rPr lang="en-US" dirty="0" err="1">
                <a:effectLst/>
                <a:latin typeface="Avenir Medium" panose="02000503020000020003" pitchFamily="2" charset="0"/>
              </a:rPr>
              <a:t>Vorkurs</a:t>
            </a:r>
            <a:r>
              <a:rPr lang="en-US" dirty="0">
                <a:effectLst/>
                <a:latin typeface="Avenir Medium" panose="02000503020000020003" pitchFamily="2" charset="0"/>
              </a:rPr>
              <a:t>' for your other subject.</a:t>
            </a:r>
          </a:p>
          <a:p>
            <a:pPr marL="0" indent="0">
              <a:buNone/>
            </a:pPr>
            <a:endParaRPr lang="en-TR" dirty="0"/>
          </a:p>
        </p:txBody>
      </p:sp>
    </p:spTree>
    <p:extLst>
      <p:ext uri="{BB962C8B-B14F-4D97-AF65-F5344CB8AC3E}">
        <p14:creationId xmlns:p14="http://schemas.microsoft.com/office/powerpoint/2010/main" val="2509326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123CA-2E33-0046-859C-F798F2A56414}"/>
              </a:ext>
            </a:extLst>
          </p:cNvPr>
          <p:cNvSpPr>
            <a:spLocks noGrp="1"/>
          </p:cNvSpPr>
          <p:nvPr>
            <p:ph type="title"/>
          </p:nvPr>
        </p:nvSpPr>
        <p:spPr>
          <a:xfrm>
            <a:off x="838200" y="320051"/>
            <a:ext cx="10515600" cy="1325563"/>
          </a:xfrm>
        </p:spPr>
        <p:txBody>
          <a:bodyPr>
            <a:noAutofit/>
          </a:bodyPr>
          <a:lstStyle/>
          <a:p>
            <a:pPr algn="ctr"/>
            <a:r>
              <a:rPr lang="en-US" sz="3600" dirty="0" err="1">
                <a:effectLst/>
                <a:latin typeface="Avenir Black" panose="02000503020000020003" pitchFamily="2" charset="0"/>
              </a:rPr>
              <a:t>Studentische</a:t>
            </a:r>
            <a:r>
              <a:rPr lang="en-US" sz="3600" dirty="0">
                <a:effectLst/>
                <a:latin typeface="Avenir Black" panose="02000503020000020003" pitchFamily="2" charset="0"/>
              </a:rPr>
              <a:t> </a:t>
            </a:r>
            <a:r>
              <a:rPr lang="en-US" sz="3600" dirty="0" err="1">
                <a:effectLst/>
                <a:latin typeface="Avenir Black" panose="02000503020000020003" pitchFamily="2" charset="0"/>
              </a:rPr>
              <a:t>Studienberatung</a:t>
            </a:r>
            <a:r>
              <a:rPr lang="en-US" sz="3600" dirty="0">
                <a:effectLst/>
                <a:latin typeface="Avenir Black" panose="02000503020000020003" pitchFamily="2" charset="0"/>
              </a:rPr>
              <a:t> </a:t>
            </a:r>
            <a:r>
              <a:rPr lang="en-US" sz="3600" dirty="0">
                <a:latin typeface="Avenir Black" panose="02000503020000020003" pitchFamily="2" charset="0"/>
              </a:rPr>
              <a:t>                  Student Advisory Service</a:t>
            </a:r>
            <a:endParaRPr lang="en-TR" sz="3600" dirty="0">
              <a:latin typeface="Avenir Black" panose="02000503020000020003" pitchFamily="2" charset="0"/>
            </a:endParaRPr>
          </a:p>
        </p:txBody>
      </p:sp>
      <p:sp>
        <p:nvSpPr>
          <p:cNvPr id="3" name="Content Placeholder 2">
            <a:extLst>
              <a:ext uri="{FF2B5EF4-FFF2-40B4-BE49-F238E27FC236}">
                <a16:creationId xmlns:a16="http://schemas.microsoft.com/office/drawing/2014/main" id="{21274A62-F19E-6B41-AF72-420C17BD30C5}"/>
              </a:ext>
            </a:extLst>
          </p:cNvPr>
          <p:cNvSpPr>
            <a:spLocks noGrp="1"/>
          </p:cNvSpPr>
          <p:nvPr>
            <p:ph idx="1"/>
          </p:nvPr>
        </p:nvSpPr>
        <p:spPr>
          <a:xfrm>
            <a:off x="838200" y="1869592"/>
            <a:ext cx="10515600" cy="4560026"/>
          </a:xfrm>
        </p:spPr>
        <p:txBody>
          <a:bodyPr>
            <a:normAutofit fontScale="92500" lnSpcReduction="10000"/>
          </a:bodyPr>
          <a:lstStyle/>
          <a:p>
            <a:pPr marL="0" indent="0">
              <a:buNone/>
            </a:pPr>
            <a:r>
              <a:rPr lang="en-US" sz="2600" dirty="0">
                <a:effectLst/>
                <a:highlight>
                  <a:srgbClr val="FE9F8E"/>
                </a:highlight>
                <a:latin typeface="Avenir Medium" panose="02000503020000020003" pitchFamily="2" charset="0"/>
              </a:rPr>
              <a:t>Who are we? </a:t>
            </a:r>
          </a:p>
          <a:p>
            <a:pPr marL="0" indent="0">
              <a:buNone/>
            </a:pPr>
            <a:r>
              <a:rPr lang="en-US" sz="2600" dirty="0" err="1">
                <a:effectLst/>
                <a:latin typeface="Avenir Medium" panose="02000503020000020003" pitchFamily="2" charset="0"/>
              </a:rPr>
              <a:t>Elif</a:t>
            </a:r>
            <a:r>
              <a:rPr lang="en-US" sz="2600" dirty="0">
                <a:effectLst/>
                <a:latin typeface="Avenir Medium" panose="02000503020000020003" pitchFamily="2" charset="0"/>
              </a:rPr>
              <a:t> </a:t>
            </a:r>
            <a:r>
              <a:rPr lang="en-US" sz="2600" dirty="0" err="1">
                <a:effectLst/>
                <a:latin typeface="Avenir Medium" panose="02000503020000020003" pitchFamily="2" charset="0"/>
              </a:rPr>
              <a:t>Öz</a:t>
            </a:r>
            <a:r>
              <a:rPr lang="en-US" sz="2600" dirty="0">
                <a:effectLst/>
                <a:latin typeface="Avenir Medium" panose="02000503020000020003" pitchFamily="2" charset="0"/>
              </a:rPr>
              <a:t> &amp; Gwendolyn Rowlands</a:t>
            </a:r>
          </a:p>
          <a:p>
            <a:pPr marL="0" indent="0">
              <a:buNone/>
            </a:pPr>
            <a:endParaRPr lang="en-US" sz="2600" dirty="0">
              <a:effectLst/>
              <a:latin typeface="Avenir Medium" panose="02000503020000020003" pitchFamily="2" charset="0"/>
            </a:endParaRPr>
          </a:p>
          <a:p>
            <a:pPr marL="0" indent="0">
              <a:buNone/>
            </a:pPr>
            <a:r>
              <a:rPr lang="en-US" sz="2600" dirty="0">
                <a:effectLst/>
                <a:highlight>
                  <a:srgbClr val="FE9F8E"/>
                </a:highlight>
                <a:latin typeface="Avenir Medium" panose="02000503020000020003" pitchFamily="2" charset="0"/>
              </a:rPr>
              <a:t>Where can you find us? </a:t>
            </a:r>
          </a:p>
          <a:p>
            <a:pPr marL="0" indent="0">
              <a:buNone/>
            </a:pPr>
            <a:r>
              <a:rPr lang="en-US" sz="2600" dirty="0">
                <a:effectLst/>
                <a:latin typeface="Avenir Medium" panose="02000503020000020003" pitchFamily="2" charset="0"/>
              </a:rPr>
              <a:t>JK 29/202</a:t>
            </a:r>
          </a:p>
          <a:p>
            <a:pPr marL="0" indent="0">
              <a:buNone/>
            </a:pPr>
            <a:endParaRPr lang="en-US" sz="2600" dirty="0">
              <a:effectLst/>
              <a:latin typeface="Avenir Medium" panose="02000503020000020003" pitchFamily="2" charset="0"/>
            </a:endParaRPr>
          </a:p>
          <a:p>
            <a:pPr marL="0" indent="0">
              <a:buNone/>
            </a:pPr>
            <a:r>
              <a:rPr lang="en-US" sz="2600" dirty="0">
                <a:highlight>
                  <a:srgbClr val="FE9F8E"/>
                </a:highlight>
                <a:latin typeface="Avenir Medium" panose="02000503020000020003" pitchFamily="2" charset="0"/>
              </a:rPr>
              <a:t>How can you reach us? </a:t>
            </a:r>
          </a:p>
          <a:p>
            <a:pPr>
              <a:buFont typeface="Wingdings" pitchFamily="2" charset="2"/>
              <a:buChar char="Ø"/>
            </a:pPr>
            <a:r>
              <a:rPr lang="en-US" sz="2600" dirty="0">
                <a:effectLst/>
                <a:latin typeface="Avenir Medium" panose="02000503020000020003" pitchFamily="2" charset="0"/>
              </a:rPr>
              <a:t>Phone: 838 72312</a:t>
            </a:r>
          </a:p>
          <a:p>
            <a:pPr>
              <a:buFont typeface="Wingdings" pitchFamily="2" charset="2"/>
              <a:buChar char="Ø"/>
            </a:pPr>
            <a:r>
              <a:rPr lang="en-US" sz="2600" dirty="0" err="1">
                <a:latin typeface="Avenir Medium" panose="02000503020000020003" pitchFamily="2" charset="0"/>
              </a:rPr>
              <a:t>ba</a:t>
            </a:r>
            <a:r>
              <a:rPr lang="en-US" sz="2600" dirty="0" err="1">
                <a:effectLst/>
                <a:latin typeface="Avenir Medium" panose="02000503020000020003" pitchFamily="2" charset="0"/>
              </a:rPr>
              <a:t>beratung@anglistik.fu-berlin.de</a:t>
            </a:r>
            <a:r>
              <a:rPr lang="en-US" sz="2600" dirty="0">
                <a:effectLst/>
                <a:latin typeface="Avenir Medium" panose="02000503020000020003" pitchFamily="2" charset="0"/>
              </a:rPr>
              <a:t>  or beratung@anglistik.fu-berlin.de </a:t>
            </a:r>
          </a:p>
          <a:p>
            <a:pPr>
              <a:buFont typeface="Wingdings" pitchFamily="2" charset="2"/>
              <a:buChar char="Ø"/>
            </a:pPr>
            <a:r>
              <a:rPr lang="en-US" sz="2600" dirty="0">
                <a:effectLst/>
                <a:latin typeface="Avenir Medium" panose="02000503020000020003" pitchFamily="2" charset="0"/>
              </a:rPr>
              <a:t>Office hours/ </a:t>
            </a:r>
            <a:r>
              <a:rPr lang="en-US" sz="2600" dirty="0" err="1">
                <a:effectLst/>
                <a:latin typeface="Avenir Medium" panose="02000503020000020003" pitchFamily="2" charset="0"/>
              </a:rPr>
              <a:t>Sprechzeiten</a:t>
            </a:r>
            <a:r>
              <a:rPr lang="en-US" sz="2600" dirty="0">
                <a:effectLst/>
                <a:latin typeface="Avenir Medium" panose="02000503020000020003" pitchFamily="2" charset="0"/>
              </a:rPr>
              <a:t>: will be published soon on the </a:t>
            </a:r>
            <a:r>
              <a:rPr lang="en-US" sz="2600" dirty="0">
                <a:effectLst/>
                <a:latin typeface="Avenir Medium" panose="02000503020000020003" pitchFamily="2" charset="0"/>
                <a:hlinkClick r:id="rId2"/>
              </a:rPr>
              <a:t>institute’s website</a:t>
            </a:r>
            <a:endParaRPr lang="en-US" sz="2000" dirty="0">
              <a:effectLst/>
              <a:latin typeface="Avenir Medium" panose="02000503020000020003" pitchFamily="2" charset="0"/>
            </a:endParaRPr>
          </a:p>
          <a:p>
            <a:pPr marL="0" indent="0">
              <a:buNone/>
            </a:pPr>
            <a:endParaRPr lang="en-TR" dirty="0"/>
          </a:p>
        </p:txBody>
      </p:sp>
    </p:spTree>
    <p:extLst>
      <p:ext uri="{BB962C8B-B14F-4D97-AF65-F5344CB8AC3E}">
        <p14:creationId xmlns:p14="http://schemas.microsoft.com/office/powerpoint/2010/main" val="394536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B65E4-8162-AE48-AADA-E47BA3CB6FCA}"/>
              </a:ext>
            </a:extLst>
          </p:cNvPr>
          <p:cNvSpPr>
            <a:spLocks noGrp="1"/>
          </p:cNvSpPr>
          <p:nvPr>
            <p:ph type="title"/>
          </p:nvPr>
        </p:nvSpPr>
        <p:spPr>
          <a:xfrm>
            <a:off x="357809" y="365125"/>
            <a:ext cx="11630991" cy="1325563"/>
          </a:xfrm>
        </p:spPr>
        <p:txBody>
          <a:bodyPr/>
          <a:lstStyle/>
          <a:p>
            <a:r>
              <a:rPr lang="en-TR" b="1" dirty="0">
                <a:latin typeface="Avenir Black" panose="02000503020000020003" pitchFamily="2" charset="0"/>
              </a:rPr>
              <a:t>Academic quarter / Akademisches Viertel</a:t>
            </a:r>
          </a:p>
        </p:txBody>
      </p:sp>
      <p:sp>
        <p:nvSpPr>
          <p:cNvPr id="3" name="Content Placeholder 2">
            <a:extLst>
              <a:ext uri="{FF2B5EF4-FFF2-40B4-BE49-F238E27FC236}">
                <a16:creationId xmlns:a16="http://schemas.microsoft.com/office/drawing/2014/main" id="{6DFAD366-B756-9242-A22D-9A79F6295411}"/>
              </a:ext>
            </a:extLst>
          </p:cNvPr>
          <p:cNvSpPr>
            <a:spLocks noGrp="1"/>
          </p:cNvSpPr>
          <p:nvPr>
            <p:ph idx="1"/>
          </p:nvPr>
        </p:nvSpPr>
        <p:spPr>
          <a:xfrm>
            <a:off x="343483" y="1690688"/>
            <a:ext cx="6654800" cy="5706797"/>
          </a:xfrm>
        </p:spPr>
        <p:txBody>
          <a:bodyPr/>
          <a:lstStyle/>
          <a:p>
            <a:r>
              <a:rPr lang="en-US" dirty="0" err="1">
                <a:effectLst/>
                <a:latin typeface="Avenir Medium" panose="02000503020000020003" pitchFamily="2" charset="0"/>
              </a:rPr>
              <a:t>c.t.</a:t>
            </a:r>
            <a:r>
              <a:rPr lang="en-US" dirty="0">
                <a:effectLst/>
                <a:latin typeface="Avenir Medium" panose="02000503020000020003" pitchFamily="2" charset="0"/>
              </a:rPr>
              <a:t>: cum tempore/</a:t>
            </a:r>
            <a:r>
              <a:rPr lang="en-US" dirty="0" err="1">
                <a:effectLst/>
                <a:latin typeface="Avenir Medium" panose="02000503020000020003" pitchFamily="2" charset="0"/>
              </a:rPr>
              <a:t>akademische</a:t>
            </a:r>
            <a:r>
              <a:rPr lang="en-US" dirty="0">
                <a:effectLst/>
                <a:latin typeface="Avenir Medium" panose="02000503020000020003" pitchFamily="2" charset="0"/>
              </a:rPr>
              <a:t> </a:t>
            </a:r>
            <a:r>
              <a:rPr lang="en-US" dirty="0" err="1">
                <a:effectLst/>
                <a:latin typeface="Avenir Medium" panose="02000503020000020003" pitchFamily="2" charset="0"/>
              </a:rPr>
              <a:t>Viertelstunde</a:t>
            </a:r>
            <a:r>
              <a:rPr lang="en-US" dirty="0">
                <a:effectLst/>
                <a:latin typeface="Avenir Medium" panose="02000503020000020003" pitchFamily="2" charset="0"/>
              </a:rPr>
              <a:t>/ academic quarter</a:t>
            </a:r>
          </a:p>
          <a:p>
            <a:r>
              <a:rPr lang="en-US" dirty="0" err="1">
                <a:effectLst/>
                <a:latin typeface="Avenir Medium" panose="02000503020000020003" pitchFamily="2" charset="0"/>
              </a:rPr>
              <a:t>s.t.</a:t>
            </a:r>
            <a:r>
              <a:rPr lang="en-US" dirty="0">
                <a:effectLst/>
                <a:latin typeface="Avenir Medium" panose="02000503020000020003" pitchFamily="2" charset="0"/>
              </a:rPr>
              <a:t>: sine tempore/ </a:t>
            </a:r>
            <a:r>
              <a:rPr lang="en-US" dirty="0" err="1">
                <a:effectLst/>
                <a:latin typeface="Avenir Medium" panose="02000503020000020003" pitchFamily="2" charset="0"/>
              </a:rPr>
              <a:t>keine</a:t>
            </a:r>
            <a:r>
              <a:rPr lang="en-US" dirty="0">
                <a:effectLst/>
                <a:latin typeface="Avenir Medium" panose="02000503020000020003" pitchFamily="2" charset="0"/>
              </a:rPr>
              <a:t> </a:t>
            </a:r>
            <a:r>
              <a:rPr lang="en-US" dirty="0" err="1">
                <a:effectLst/>
                <a:latin typeface="Avenir Medium" panose="02000503020000020003" pitchFamily="2" charset="0"/>
              </a:rPr>
              <a:t>akademische</a:t>
            </a:r>
            <a:r>
              <a:rPr lang="en-US" dirty="0">
                <a:effectLst/>
                <a:latin typeface="Avenir Medium" panose="02000503020000020003" pitchFamily="2" charset="0"/>
              </a:rPr>
              <a:t> </a:t>
            </a:r>
            <a:r>
              <a:rPr lang="en-US" dirty="0" err="1">
                <a:effectLst/>
                <a:latin typeface="Avenir Medium" panose="02000503020000020003" pitchFamily="2" charset="0"/>
              </a:rPr>
              <a:t>Viertelstunde</a:t>
            </a:r>
            <a:r>
              <a:rPr lang="en-US" dirty="0">
                <a:effectLst/>
                <a:latin typeface="Avenir Medium" panose="02000503020000020003" pitchFamily="2" charset="0"/>
              </a:rPr>
              <a:t>/ no academic quarter</a:t>
            </a:r>
          </a:p>
          <a:p>
            <a:pPr marL="0" indent="0">
              <a:buNone/>
            </a:pPr>
            <a:endParaRPr lang="en-US" b="1" dirty="0">
              <a:highlight>
                <a:srgbClr val="FE9F8E"/>
              </a:highlight>
              <a:latin typeface="Avenir Medium" panose="02000503020000020003" pitchFamily="2" charset="0"/>
            </a:endParaRPr>
          </a:p>
          <a:p>
            <a:pPr marL="0" indent="0">
              <a:buNone/>
            </a:pPr>
            <a:r>
              <a:rPr lang="en-US" b="1" dirty="0">
                <a:effectLst/>
                <a:highlight>
                  <a:srgbClr val="FE9F8E"/>
                </a:highlight>
                <a:latin typeface="Avenir Medium" panose="02000503020000020003" pitchFamily="2" charset="0"/>
              </a:rPr>
              <a:t>Example </a:t>
            </a:r>
            <a:r>
              <a:rPr lang="en-US" b="1" dirty="0" err="1">
                <a:effectLst/>
                <a:highlight>
                  <a:srgbClr val="FE9F8E"/>
                </a:highlight>
                <a:latin typeface="Avenir Medium" panose="02000503020000020003" pitchFamily="2" charset="0"/>
              </a:rPr>
              <a:t>c.t.</a:t>
            </a:r>
            <a:r>
              <a:rPr lang="en-US" b="1" dirty="0">
                <a:effectLst/>
                <a:highlight>
                  <a:srgbClr val="FE9F8E"/>
                </a:highlight>
                <a:latin typeface="Avenir Medium" panose="02000503020000020003" pitchFamily="2" charset="0"/>
              </a:rPr>
              <a:t>: 12:00- 14:00  </a:t>
            </a:r>
            <a:r>
              <a:rPr lang="en-US" b="1" dirty="0">
                <a:effectLst/>
                <a:highlight>
                  <a:srgbClr val="FE9F8E"/>
                </a:highlight>
                <a:latin typeface="Avenir Medium" panose="02000503020000020003" pitchFamily="2" charset="0"/>
                <a:sym typeface="Wingdings" pitchFamily="2" charset="2"/>
              </a:rPr>
              <a:t> </a:t>
            </a:r>
          </a:p>
          <a:p>
            <a:pPr marL="0" indent="0">
              <a:buNone/>
            </a:pPr>
            <a:r>
              <a:rPr lang="en-US" b="1" dirty="0">
                <a:effectLst/>
                <a:highlight>
                  <a:srgbClr val="FE9F8E"/>
                </a:highlight>
                <a:latin typeface="Avenir Medium" panose="02000503020000020003" pitchFamily="2" charset="0"/>
                <a:sym typeface="Wingdings" pitchFamily="2" charset="2"/>
              </a:rPr>
              <a:t>Start: 12:15 End: 13:45 </a:t>
            </a:r>
          </a:p>
          <a:p>
            <a:pPr marL="0" indent="0">
              <a:buNone/>
            </a:pPr>
            <a:endParaRPr lang="en-US" b="1" dirty="0">
              <a:highlight>
                <a:srgbClr val="FE9F8E"/>
              </a:highlight>
              <a:latin typeface="Avenir Medium" panose="02000503020000020003" pitchFamily="2" charset="0"/>
              <a:sym typeface="Wingdings" pitchFamily="2" charset="2"/>
            </a:endParaRPr>
          </a:p>
          <a:p>
            <a:pPr marL="0" indent="0">
              <a:buNone/>
            </a:pPr>
            <a:r>
              <a:rPr lang="en-US" b="1" dirty="0">
                <a:effectLst/>
                <a:highlight>
                  <a:srgbClr val="FE9F8E"/>
                </a:highlight>
                <a:latin typeface="Avenir Medium" panose="02000503020000020003" pitchFamily="2" charset="0"/>
                <a:sym typeface="Wingdings" pitchFamily="2" charset="2"/>
              </a:rPr>
              <a:t>Example </a:t>
            </a:r>
            <a:r>
              <a:rPr lang="en-US" b="1" dirty="0" err="1">
                <a:effectLst/>
                <a:highlight>
                  <a:srgbClr val="FE9F8E"/>
                </a:highlight>
                <a:latin typeface="Avenir Medium" panose="02000503020000020003" pitchFamily="2" charset="0"/>
                <a:sym typeface="Wingdings" pitchFamily="2" charset="2"/>
              </a:rPr>
              <a:t>s.t.</a:t>
            </a:r>
            <a:r>
              <a:rPr lang="en-US" b="1" dirty="0">
                <a:effectLst/>
                <a:highlight>
                  <a:srgbClr val="FE9F8E"/>
                </a:highlight>
                <a:latin typeface="Avenir Medium" panose="02000503020000020003" pitchFamily="2" charset="0"/>
                <a:sym typeface="Wingdings" pitchFamily="2" charset="2"/>
              </a:rPr>
              <a:t>: 15:00 – 17:00 </a:t>
            </a:r>
            <a:r>
              <a:rPr lang="en-US" b="1" dirty="0" err="1">
                <a:effectLst/>
                <a:highlight>
                  <a:srgbClr val="FE9F8E"/>
                </a:highlight>
                <a:latin typeface="Avenir Medium" panose="02000503020000020003" pitchFamily="2" charset="0"/>
                <a:sym typeface="Wingdings" pitchFamily="2" charset="2"/>
              </a:rPr>
              <a:t>s.t.</a:t>
            </a:r>
            <a:r>
              <a:rPr lang="en-US" b="1" dirty="0">
                <a:effectLst/>
                <a:highlight>
                  <a:srgbClr val="FE9F8E"/>
                </a:highlight>
                <a:latin typeface="Avenir Medium" panose="02000503020000020003" pitchFamily="2" charset="0"/>
                <a:sym typeface="Wingdings" pitchFamily="2" charset="2"/>
              </a:rPr>
              <a:t></a:t>
            </a:r>
          </a:p>
          <a:p>
            <a:pPr marL="0" indent="0">
              <a:buNone/>
            </a:pPr>
            <a:r>
              <a:rPr lang="en-US" b="1" dirty="0">
                <a:highlight>
                  <a:srgbClr val="FE9F8E"/>
                </a:highlight>
                <a:latin typeface="Avenir Medium" panose="02000503020000020003" pitchFamily="2" charset="0"/>
                <a:sym typeface="Wingdings" pitchFamily="2" charset="2"/>
              </a:rPr>
              <a:t>Start: 15:00  End: 17:00 </a:t>
            </a:r>
            <a:endParaRPr lang="en-US" b="1" dirty="0">
              <a:effectLst/>
              <a:highlight>
                <a:srgbClr val="FE9F8E"/>
              </a:highlight>
              <a:latin typeface="Avenir Medium" panose="02000503020000020003" pitchFamily="2" charset="0"/>
              <a:sym typeface="Wingdings" pitchFamily="2" charset="2"/>
            </a:endParaRPr>
          </a:p>
          <a:p>
            <a:pPr marL="0" indent="0">
              <a:buNone/>
            </a:pPr>
            <a:endParaRPr lang="en-US" dirty="0">
              <a:latin typeface="Avenir Medium" panose="02000503020000020003" pitchFamily="2" charset="0"/>
              <a:sym typeface="Wingdings" pitchFamily="2" charset="2"/>
            </a:endParaRPr>
          </a:p>
        </p:txBody>
      </p:sp>
      <p:pic>
        <p:nvPicPr>
          <p:cNvPr id="1026" name="Picture 2" descr="How to Erstsemester: So kommt ihr durch den Uni-Dschungel | Leben | Themen  | PULS">
            <a:extLst>
              <a:ext uri="{FF2B5EF4-FFF2-40B4-BE49-F238E27FC236}">
                <a16:creationId xmlns:a16="http://schemas.microsoft.com/office/drawing/2014/main" id="{2BF7A6B6-56DD-BD47-B17A-C09B51D715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8283" y="2305878"/>
            <a:ext cx="4990517" cy="2801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380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9006C-0A0B-E342-9256-77FC4649E11D}"/>
              </a:ext>
            </a:extLst>
          </p:cNvPr>
          <p:cNvSpPr>
            <a:spLocks noGrp="1"/>
          </p:cNvSpPr>
          <p:nvPr>
            <p:ph type="title"/>
          </p:nvPr>
        </p:nvSpPr>
        <p:spPr>
          <a:xfrm>
            <a:off x="659296" y="169334"/>
            <a:ext cx="10515600" cy="1325563"/>
          </a:xfrm>
        </p:spPr>
        <p:txBody>
          <a:bodyPr>
            <a:normAutofit/>
          </a:bodyPr>
          <a:lstStyle/>
          <a:p>
            <a:r>
              <a:rPr lang="en-TR" sz="3600" b="1" dirty="0">
                <a:highlight>
                  <a:srgbClr val="C1E2A1"/>
                </a:highlight>
                <a:latin typeface="Avenir Black" panose="02000503020000020003" pitchFamily="2" charset="0"/>
              </a:rPr>
              <a:t>What is a module? </a:t>
            </a:r>
          </a:p>
        </p:txBody>
      </p:sp>
      <p:sp>
        <p:nvSpPr>
          <p:cNvPr id="3" name="Content Placeholder 2">
            <a:extLst>
              <a:ext uri="{FF2B5EF4-FFF2-40B4-BE49-F238E27FC236}">
                <a16:creationId xmlns:a16="http://schemas.microsoft.com/office/drawing/2014/main" id="{618F0CC3-9416-1C46-B5E9-508725789150}"/>
              </a:ext>
            </a:extLst>
          </p:cNvPr>
          <p:cNvSpPr>
            <a:spLocks noGrp="1"/>
          </p:cNvSpPr>
          <p:nvPr>
            <p:ph idx="1"/>
          </p:nvPr>
        </p:nvSpPr>
        <p:spPr>
          <a:xfrm>
            <a:off x="496957" y="1494897"/>
            <a:ext cx="11237843" cy="5193769"/>
          </a:xfrm>
        </p:spPr>
        <p:txBody>
          <a:bodyPr>
            <a:normAutofit fontScale="92500" lnSpcReduction="20000"/>
          </a:bodyPr>
          <a:lstStyle/>
          <a:p>
            <a:pPr>
              <a:buFont typeface="Courier New" panose="02070309020205020404" pitchFamily="49" charset="0"/>
              <a:buChar char="o"/>
            </a:pPr>
            <a:r>
              <a:rPr lang="en-US" sz="2600" dirty="0">
                <a:latin typeface="Avenir Medium" panose="02000503020000020003" pitchFamily="2" charset="0"/>
              </a:rPr>
              <a:t>U</a:t>
            </a:r>
            <a:r>
              <a:rPr lang="en-TR" sz="2600" dirty="0">
                <a:latin typeface="Avenir Medium" panose="02000503020000020003" pitchFamily="2" charset="0"/>
              </a:rPr>
              <a:t>sually consists of more than one course (</a:t>
            </a:r>
            <a:r>
              <a:rPr lang="en-US" sz="2600" dirty="0" err="1">
                <a:effectLst/>
                <a:latin typeface="Avenir Medium" panose="02000503020000020003" pitchFamily="2" charset="0"/>
              </a:rPr>
              <a:t>Grundkurs</a:t>
            </a:r>
            <a:r>
              <a:rPr lang="en-US" sz="2600" dirty="0">
                <a:effectLst/>
                <a:latin typeface="Avenir Medium" panose="02000503020000020003" pitchFamily="2" charset="0"/>
              </a:rPr>
              <a:t> (GK), </a:t>
            </a:r>
            <a:r>
              <a:rPr lang="en-US" sz="2600" dirty="0" err="1">
                <a:effectLst/>
                <a:latin typeface="Avenir Medium" panose="02000503020000020003" pitchFamily="2" charset="0"/>
              </a:rPr>
              <a:t>Übung</a:t>
            </a:r>
            <a:r>
              <a:rPr lang="en-US" sz="2600" dirty="0">
                <a:effectLst/>
                <a:latin typeface="Avenir Medium" panose="02000503020000020003" pitchFamily="2" charset="0"/>
              </a:rPr>
              <a:t> (</a:t>
            </a:r>
            <a:r>
              <a:rPr lang="en-US" sz="2600" dirty="0" err="1">
                <a:effectLst/>
                <a:latin typeface="Avenir Medium" panose="02000503020000020003" pitchFamily="2" charset="0"/>
              </a:rPr>
              <a:t>Ü</a:t>
            </a:r>
            <a:r>
              <a:rPr lang="en-US" sz="2600" dirty="0">
                <a:effectLst/>
                <a:latin typeface="Avenir Medium" panose="02000503020000020003" pitchFamily="2" charset="0"/>
              </a:rPr>
              <a:t>), Seminar (S-</a:t>
            </a:r>
            <a:r>
              <a:rPr lang="en-US" sz="2600" dirty="0" err="1">
                <a:effectLst/>
                <a:latin typeface="Avenir Medium" panose="02000503020000020003" pitchFamily="2" charset="0"/>
              </a:rPr>
              <a:t>verschiedene</a:t>
            </a:r>
            <a:r>
              <a:rPr lang="en-US" sz="2600" dirty="0">
                <a:effectLst/>
                <a:latin typeface="Avenir Medium" panose="02000503020000020003" pitchFamily="2" charset="0"/>
              </a:rPr>
              <a:t> </a:t>
            </a:r>
            <a:r>
              <a:rPr lang="en-US" sz="2600" dirty="0" err="1">
                <a:effectLst/>
                <a:latin typeface="Avenir Medium" panose="02000503020000020003" pitchFamily="2" charset="0"/>
              </a:rPr>
              <a:t>Ausformungen</a:t>
            </a:r>
            <a:r>
              <a:rPr lang="en-US" sz="2600" dirty="0">
                <a:effectLst/>
                <a:latin typeface="Avenir Medium" panose="02000503020000020003" pitchFamily="2" charset="0"/>
              </a:rPr>
              <a:t>), </a:t>
            </a:r>
            <a:r>
              <a:rPr lang="en-US" sz="2600" dirty="0" err="1">
                <a:effectLst/>
                <a:latin typeface="Avenir Medium" panose="02000503020000020003" pitchFamily="2" charset="0"/>
              </a:rPr>
              <a:t>Vorlesung</a:t>
            </a:r>
            <a:r>
              <a:rPr lang="en-US" sz="2600" dirty="0">
                <a:effectLst/>
                <a:latin typeface="Avenir Medium" panose="02000503020000020003" pitchFamily="2" charset="0"/>
              </a:rPr>
              <a:t> (V), </a:t>
            </a:r>
            <a:r>
              <a:rPr lang="en-US" sz="2600" dirty="0" err="1">
                <a:effectLst/>
                <a:latin typeface="Avenir Medium" panose="02000503020000020003" pitchFamily="2" charset="0"/>
              </a:rPr>
              <a:t>Tutorium</a:t>
            </a:r>
            <a:r>
              <a:rPr lang="en-US" sz="2600" dirty="0">
                <a:effectLst/>
                <a:latin typeface="Avenir Medium" panose="02000503020000020003" pitchFamily="2" charset="0"/>
              </a:rPr>
              <a:t> etc.)</a:t>
            </a:r>
          </a:p>
          <a:p>
            <a:pPr>
              <a:buFont typeface="Courier New" panose="02070309020205020404" pitchFamily="49" charset="0"/>
              <a:buChar char="o"/>
            </a:pPr>
            <a:endParaRPr lang="en-TR" sz="2600" dirty="0">
              <a:latin typeface="Avenir Medium" panose="02000503020000020003" pitchFamily="2" charset="0"/>
            </a:endParaRPr>
          </a:p>
          <a:p>
            <a:pPr>
              <a:buFont typeface="Courier New" panose="02070309020205020404" pitchFamily="49" charset="0"/>
              <a:buChar char="o"/>
            </a:pPr>
            <a:r>
              <a:rPr lang="en-US" sz="2600" dirty="0">
                <a:latin typeface="Avenir Medium" panose="02000503020000020003" pitchFamily="2" charset="0"/>
              </a:rPr>
              <a:t>C</a:t>
            </a:r>
            <a:r>
              <a:rPr lang="en-TR" sz="2600" dirty="0">
                <a:latin typeface="Avenir Medium" panose="02000503020000020003" pitchFamily="2" charset="0"/>
              </a:rPr>
              <a:t>an be completed with an examination (written/ oral exam, term paper)</a:t>
            </a:r>
          </a:p>
          <a:p>
            <a:pPr>
              <a:buFont typeface="Courier New" panose="02070309020205020404" pitchFamily="49" charset="0"/>
              <a:buChar char="o"/>
            </a:pPr>
            <a:endParaRPr lang="en-TR" sz="2600" dirty="0">
              <a:latin typeface="Avenir Medium" panose="02000503020000020003" pitchFamily="2" charset="0"/>
            </a:endParaRPr>
          </a:p>
          <a:p>
            <a:pPr>
              <a:buFont typeface="Courier New" panose="02070309020205020404" pitchFamily="49" charset="0"/>
              <a:buChar char="o"/>
            </a:pPr>
            <a:r>
              <a:rPr lang="tr-TR" sz="2600" dirty="0" err="1">
                <a:latin typeface="Avenir Medium" panose="02000503020000020003" pitchFamily="2" charset="0"/>
              </a:rPr>
              <a:t>Continues</a:t>
            </a:r>
            <a:r>
              <a:rPr lang="tr-TR" sz="2600" dirty="0">
                <a:latin typeface="Avenir Medium" panose="02000503020000020003" pitchFamily="2" charset="0"/>
              </a:rPr>
              <a:t> </a:t>
            </a:r>
            <a:r>
              <a:rPr lang="tr-TR" sz="2600" dirty="0" err="1">
                <a:latin typeface="Avenir Medium" panose="02000503020000020003" pitchFamily="2" charset="0"/>
              </a:rPr>
              <a:t>for</a:t>
            </a:r>
            <a:r>
              <a:rPr lang="tr-TR" sz="2600" dirty="0">
                <a:latin typeface="Avenir Medium" panose="02000503020000020003" pitchFamily="2" charset="0"/>
              </a:rPr>
              <a:t> </a:t>
            </a:r>
            <a:r>
              <a:rPr lang="tr-TR" sz="2600" dirty="0" err="1">
                <a:latin typeface="Avenir Medium" panose="02000503020000020003" pitchFamily="2" charset="0"/>
              </a:rPr>
              <a:t>the</a:t>
            </a:r>
            <a:r>
              <a:rPr lang="tr-TR" sz="2600" dirty="0">
                <a:latin typeface="Avenir Medium" panose="02000503020000020003" pitchFamily="2" charset="0"/>
              </a:rPr>
              <a:t> </a:t>
            </a:r>
            <a:r>
              <a:rPr lang="tr-TR" sz="2600" dirty="0" err="1">
                <a:latin typeface="Avenir Medium" panose="02000503020000020003" pitchFamily="2" charset="0"/>
              </a:rPr>
              <a:t>duration</a:t>
            </a:r>
            <a:r>
              <a:rPr lang="tr-TR" sz="2600" dirty="0">
                <a:latin typeface="Avenir Medium" panose="02000503020000020003" pitchFamily="2" charset="0"/>
              </a:rPr>
              <a:t> of </a:t>
            </a:r>
            <a:r>
              <a:rPr lang="tr-TR" sz="2600" dirty="0" err="1">
                <a:latin typeface="Avenir Medium" panose="02000503020000020003" pitchFamily="2" charset="0"/>
              </a:rPr>
              <a:t>one</a:t>
            </a:r>
            <a:r>
              <a:rPr lang="tr-TR" sz="2600" dirty="0">
                <a:latin typeface="Avenir Medium" panose="02000503020000020003" pitchFamily="2" charset="0"/>
              </a:rPr>
              <a:t> </a:t>
            </a:r>
            <a:r>
              <a:rPr lang="tr-TR" sz="2600" dirty="0" err="1">
                <a:latin typeface="Avenir Medium" panose="02000503020000020003" pitchFamily="2" charset="0"/>
              </a:rPr>
              <a:t>semester</a:t>
            </a:r>
            <a:r>
              <a:rPr lang="tr-TR" sz="2600" dirty="0">
                <a:latin typeface="Avenir Medium" panose="02000503020000020003" pitchFamily="2" charset="0"/>
              </a:rPr>
              <a:t> </a:t>
            </a:r>
            <a:r>
              <a:rPr lang="en-TR" sz="2600" dirty="0">
                <a:latin typeface="Avenir Medium" panose="02000503020000020003" pitchFamily="2" charset="0"/>
              </a:rPr>
              <a:t>(can sometimes strech to two semesters) </a:t>
            </a:r>
          </a:p>
          <a:p>
            <a:pPr>
              <a:buFont typeface="Courier New" panose="02070309020205020404" pitchFamily="49" charset="0"/>
              <a:buChar char="o"/>
            </a:pPr>
            <a:endParaRPr lang="en-TR" sz="2600" dirty="0">
              <a:latin typeface="Avenir Medium" panose="02000503020000020003" pitchFamily="2" charset="0"/>
            </a:endParaRPr>
          </a:p>
          <a:p>
            <a:pPr>
              <a:buFont typeface="Courier New" panose="02070309020205020404" pitchFamily="49" charset="0"/>
              <a:buChar char="o"/>
            </a:pPr>
            <a:r>
              <a:rPr lang="en-TR" sz="2600" dirty="0">
                <a:latin typeface="Avenir Medium" panose="02000503020000020003" pitchFamily="2" charset="0"/>
              </a:rPr>
              <a:t>Active participation may or may not be compulsory. If it is, there might be specific requirements to prove your active participation such as response papers, group presentations, participating in discussions on Blackboard</a:t>
            </a:r>
          </a:p>
          <a:p>
            <a:pPr>
              <a:buFont typeface="Courier New" panose="02070309020205020404" pitchFamily="49" charset="0"/>
              <a:buChar char="o"/>
            </a:pPr>
            <a:endParaRPr lang="en-TR" sz="2600" dirty="0">
              <a:latin typeface="Avenir Medium" panose="02000503020000020003" pitchFamily="2" charset="0"/>
            </a:endParaRPr>
          </a:p>
          <a:p>
            <a:pPr>
              <a:buFont typeface="Courier New" panose="02070309020205020404" pitchFamily="49" charset="0"/>
              <a:buChar char="o"/>
            </a:pPr>
            <a:r>
              <a:rPr lang="en-TR" sz="2600" dirty="0">
                <a:latin typeface="Avenir Medium" panose="02000503020000020003" pitchFamily="2" charset="0"/>
              </a:rPr>
              <a:t>Detailed information about the structure and the contents of individual courses </a:t>
            </a:r>
            <a:r>
              <a:rPr lang="en-TR" sz="2600" dirty="0">
                <a:latin typeface="Avenir Medium" panose="02000503020000020003" pitchFamily="2" charset="0"/>
                <a:sym typeface="Wingdings" pitchFamily="2" charset="2"/>
              </a:rPr>
              <a:t> </a:t>
            </a:r>
            <a:r>
              <a:rPr lang="en-TR" sz="2600" dirty="0">
                <a:latin typeface="Avenir Medium" panose="02000503020000020003" pitchFamily="2" charset="0"/>
                <a:sym typeface="Wingdings" pitchFamily="2" charset="2"/>
                <a:hlinkClick r:id="rId2"/>
              </a:rPr>
              <a:t>Course catalogue (Vorlesungsverzeichnis) </a:t>
            </a:r>
            <a:endParaRPr lang="en-TR" sz="2600" dirty="0">
              <a:latin typeface="Avenir Medium" panose="02000503020000020003" pitchFamily="2" charset="0"/>
              <a:sym typeface="Wingdings" pitchFamily="2" charset="2"/>
            </a:endParaRPr>
          </a:p>
          <a:p>
            <a:pPr>
              <a:buFont typeface="Courier New" panose="02070309020205020404" pitchFamily="49" charset="0"/>
              <a:buChar char="o"/>
            </a:pPr>
            <a:endParaRPr lang="en-TR" sz="3000" dirty="0"/>
          </a:p>
          <a:p>
            <a:pPr marL="0" indent="0">
              <a:buNone/>
            </a:pPr>
            <a:endParaRPr lang="en-TR" dirty="0"/>
          </a:p>
        </p:txBody>
      </p:sp>
      <p:sp>
        <p:nvSpPr>
          <p:cNvPr id="4" name="Rectangle 3">
            <a:extLst>
              <a:ext uri="{FF2B5EF4-FFF2-40B4-BE49-F238E27FC236}">
                <a16:creationId xmlns:a16="http://schemas.microsoft.com/office/drawing/2014/main" id="{62EDE181-1429-6142-8E8F-AFB77E157EB3}"/>
              </a:ext>
            </a:extLst>
          </p:cNvPr>
          <p:cNvSpPr/>
          <p:nvPr/>
        </p:nvSpPr>
        <p:spPr>
          <a:xfrm>
            <a:off x="298938" y="228601"/>
            <a:ext cx="11605847" cy="6453554"/>
          </a:xfrm>
          <a:prstGeom prst="rect">
            <a:avLst/>
          </a:prstGeom>
          <a:noFill/>
          <a:ln w="57150">
            <a:solidFill>
              <a:srgbClr val="FF99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R" dirty="0"/>
          </a:p>
        </p:txBody>
      </p:sp>
    </p:spTree>
    <p:extLst>
      <p:ext uri="{BB962C8B-B14F-4D97-AF65-F5344CB8AC3E}">
        <p14:creationId xmlns:p14="http://schemas.microsoft.com/office/powerpoint/2010/main" val="4048534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52C2-D404-574C-A833-8AE459A3C4ED}"/>
              </a:ext>
            </a:extLst>
          </p:cNvPr>
          <p:cNvSpPr>
            <a:spLocks noGrp="1"/>
          </p:cNvSpPr>
          <p:nvPr>
            <p:ph type="title"/>
          </p:nvPr>
        </p:nvSpPr>
        <p:spPr/>
        <p:txBody>
          <a:bodyPr/>
          <a:lstStyle/>
          <a:p>
            <a:pPr algn="ctr"/>
            <a:r>
              <a:rPr lang="en-TR" b="1" dirty="0">
                <a:latin typeface="Avenir Black" panose="02000503020000020003" pitchFamily="2" charset="0"/>
              </a:rPr>
              <a:t>Modules in English Philology</a:t>
            </a:r>
          </a:p>
        </p:txBody>
      </p:sp>
      <p:sp>
        <p:nvSpPr>
          <p:cNvPr id="3" name="Content Placeholder 2">
            <a:extLst>
              <a:ext uri="{FF2B5EF4-FFF2-40B4-BE49-F238E27FC236}">
                <a16:creationId xmlns:a16="http://schemas.microsoft.com/office/drawing/2014/main" id="{D137B421-6D24-5A4C-8E9C-096562575D00}"/>
              </a:ext>
            </a:extLst>
          </p:cNvPr>
          <p:cNvSpPr>
            <a:spLocks noGrp="1"/>
          </p:cNvSpPr>
          <p:nvPr>
            <p:ph idx="1"/>
          </p:nvPr>
        </p:nvSpPr>
        <p:spPr>
          <a:xfrm>
            <a:off x="838200" y="1477108"/>
            <a:ext cx="10515600" cy="4699855"/>
          </a:xfrm>
        </p:spPr>
        <p:txBody>
          <a:bodyPr/>
          <a:lstStyle/>
          <a:p>
            <a:pPr marL="0" indent="0" algn="ctr">
              <a:buNone/>
            </a:pPr>
            <a:r>
              <a:rPr lang="en-US" dirty="0">
                <a:latin typeface="Avenir Medium" panose="02000503020000020003" pitchFamily="2" charset="0"/>
              </a:rPr>
              <a:t>Always consist of two courses</a:t>
            </a:r>
            <a:endParaRPr lang="en-TR" dirty="0">
              <a:latin typeface="Avenir Medium" panose="02000503020000020003" pitchFamily="2" charset="0"/>
            </a:endParaRPr>
          </a:p>
        </p:txBody>
      </p:sp>
      <p:sp>
        <p:nvSpPr>
          <p:cNvPr id="4" name="Rectangle 3">
            <a:extLst>
              <a:ext uri="{FF2B5EF4-FFF2-40B4-BE49-F238E27FC236}">
                <a16:creationId xmlns:a16="http://schemas.microsoft.com/office/drawing/2014/main" id="{D8849C32-D60E-8448-9DD8-682806018570}"/>
              </a:ext>
            </a:extLst>
          </p:cNvPr>
          <p:cNvSpPr/>
          <p:nvPr/>
        </p:nvSpPr>
        <p:spPr>
          <a:xfrm>
            <a:off x="1576272" y="2551274"/>
            <a:ext cx="3149600" cy="668867"/>
          </a:xfrm>
          <a:prstGeom prst="rect">
            <a:avLst/>
          </a:prstGeom>
          <a:solidFill>
            <a:schemeClr val="accent6">
              <a:lumMod val="20000"/>
              <a:lumOff val="8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TR" dirty="0">
                <a:solidFill>
                  <a:schemeClr val="tx1"/>
                </a:solidFill>
                <a:latin typeface="Avenir Medium" panose="02000503020000020003" pitchFamily="2" charset="0"/>
              </a:rPr>
              <a:t>Lecture </a:t>
            </a:r>
          </a:p>
          <a:p>
            <a:pPr algn="ctr"/>
            <a:r>
              <a:rPr lang="en-TR" dirty="0">
                <a:solidFill>
                  <a:schemeClr val="tx1"/>
                </a:solidFill>
                <a:latin typeface="Avenir Medium" panose="02000503020000020003" pitchFamily="2" charset="0"/>
              </a:rPr>
              <a:t>(Vorlesung, Grundkurs)</a:t>
            </a:r>
          </a:p>
        </p:txBody>
      </p:sp>
      <p:sp>
        <p:nvSpPr>
          <p:cNvPr id="5" name="Rectangle 4">
            <a:extLst>
              <a:ext uri="{FF2B5EF4-FFF2-40B4-BE49-F238E27FC236}">
                <a16:creationId xmlns:a16="http://schemas.microsoft.com/office/drawing/2014/main" id="{CFA6E05C-4276-674E-B915-60ADE7EEE304}"/>
              </a:ext>
            </a:extLst>
          </p:cNvPr>
          <p:cNvSpPr/>
          <p:nvPr/>
        </p:nvSpPr>
        <p:spPr>
          <a:xfrm>
            <a:off x="7056046" y="2547167"/>
            <a:ext cx="4075780" cy="668867"/>
          </a:xfrm>
          <a:prstGeom prst="rect">
            <a:avLst/>
          </a:prstGeom>
          <a:solidFill>
            <a:schemeClr val="accent4">
              <a:lumMod val="20000"/>
              <a:lumOff val="8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TR" dirty="0">
                <a:solidFill>
                  <a:schemeClr val="tx1"/>
                </a:solidFill>
                <a:latin typeface="Avenir Medium" panose="02000503020000020003" pitchFamily="2" charset="0"/>
              </a:rPr>
              <a:t>Seminar </a:t>
            </a:r>
          </a:p>
          <a:p>
            <a:pPr algn="ctr"/>
            <a:r>
              <a:rPr lang="en-TR" dirty="0">
                <a:solidFill>
                  <a:schemeClr val="tx1"/>
                </a:solidFill>
                <a:latin typeface="Avenir Medium" panose="02000503020000020003" pitchFamily="2" charset="0"/>
              </a:rPr>
              <a:t>(Seminar, Übung)</a:t>
            </a:r>
          </a:p>
        </p:txBody>
      </p:sp>
      <p:sp>
        <p:nvSpPr>
          <p:cNvPr id="7" name="Rectangle 6">
            <a:extLst>
              <a:ext uri="{FF2B5EF4-FFF2-40B4-BE49-F238E27FC236}">
                <a16:creationId xmlns:a16="http://schemas.microsoft.com/office/drawing/2014/main" id="{2BFBA318-2D0E-564D-946A-451701BE23E8}"/>
              </a:ext>
            </a:extLst>
          </p:cNvPr>
          <p:cNvSpPr/>
          <p:nvPr/>
        </p:nvSpPr>
        <p:spPr>
          <a:xfrm>
            <a:off x="1576272" y="3637860"/>
            <a:ext cx="3149600" cy="2675467"/>
          </a:xfrm>
          <a:prstGeom prst="rect">
            <a:avLst/>
          </a:prstGeom>
          <a:solidFill>
            <a:schemeClr val="accent6">
              <a:lumMod val="20000"/>
              <a:lumOff val="80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TR" dirty="0">
                <a:solidFill>
                  <a:schemeClr val="tx1"/>
                </a:solidFill>
                <a:latin typeface="Avenir Medium" panose="02000503020000020003" pitchFamily="2" charset="0"/>
              </a:rPr>
              <a:t>A large event, usually in the format of the instructor giving a presentation about the subject, good for taking notes, getting a general idea on the topic, asking questions. Participatipation is not mandatory but very much recommended.</a:t>
            </a:r>
          </a:p>
        </p:txBody>
      </p:sp>
      <p:sp>
        <p:nvSpPr>
          <p:cNvPr id="8" name="Rectangle 7">
            <a:extLst>
              <a:ext uri="{FF2B5EF4-FFF2-40B4-BE49-F238E27FC236}">
                <a16:creationId xmlns:a16="http://schemas.microsoft.com/office/drawing/2014/main" id="{02C33684-CF05-0643-BD39-4E0CA40714B2}"/>
              </a:ext>
            </a:extLst>
          </p:cNvPr>
          <p:cNvSpPr/>
          <p:nvPr/>
        </p:nvSpPr>
        <p:spPr>
          <a:xfrm>
            <a:off x="7056046" y="3678283"/>
            <a:ext cx="4075780" cy="2675467"/>
          </a:xfrm>
          <a:prstGeom prst="rect">
            <a:avLst/>
          </a:prstGeom>
          <a:solidFill>
            <a:schemeClr val="accent4">
              <a:lumMod val="20000"/>
              <a:lumOff val="80000"/>
            </a:schemeClr>
          </a:solid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TR" dirty="0">
                <a:solidFill>
                  <a:schemeClr val="tx1"/>
                </a:solidFill>
                <a:latin typeface="Avenir Medium" panose="02000503020000020003" pitchFamily="2" charset="0"/>
              </a:rPr>
              <a:t>A much smaller event, the number of participants is usually limited, you will be asked to actively participate in the class, do readings, occassinally write response papers or hold presentations. At the end of the semester, you will usually need to write a term paper which will be graded.</a:t>
            </a:r>
          </a:p>
        </p:txBody>
      </p:sp>
      <p:sp>
        <p:nvSpPr>
          <p:cNvPr id="9" name="TextBox 8">
            <a:extLst>
              <a:ext uri="{FF2B5EF4-FFF2-40B4-BE49-F238E27FC236}">
                <a16:creationId xmlns:a16="http://schemas.microsoft.com/office/drawing/2014/main" id="{4884D23C-4C72-5E43-A9C3-3A6CD7909D22}"/>
              </a:ext>
            </a:extLst>
          </p:cNvPr>
          <p:cNvSpPr txBox="1"/>
          <p:nvPr/>
        </p:nvSpPr>
        <p:spPr>
          <a:xfrm>
            <a:off x="5545298" y="3490671"/>
            <a:ext cx="1510748" cy="1323439"/>
          </a:xfrm>
          <a:prstGeom prst="rect">
            <a:avLst/>
          </a:prstGeom>
          <a:noFill/>
        </p:spPr>
        <p:txBody>
          <a:bodyPr wrap="square" rtlCol="0">
            <a:spAutoFit/>
          </a:bodyPr>
          <a:lstStyle/>
          <a:p>
            <a:r>
              <a:rPr lang="en-TR" sz="8000" b="1" dirty="0">
                <a:solidFill>
                  <a:srgbClr val="002060"/>
                </a:solidFill>
              </a:rPr>
              <a:t>+</a:t>
            </a:r>
          </a:p>
        </p:txBody>
      </p:sp>
      <p:sp>
        <p:nvSpPr>
          <p:cNvPr id="6" name="Rectangle 5">
            <a:extLst>
              <a:ext uri="{FF2B5EF4-FFF2-40B4-BE49-F238E27FC236}">
                <a16:creationId xmlns:a16="http://schemas.microsoft.com/office/drawing/2014/main" id="{D4AC7E77-E91D-5049-A582-0CF652730BAC}"/>
              </a:ext>
            </a:extLst>
          </p:cNvPr>
          <p:cNvSpPr/>
          <p:nvPr/>
        </p:nvSpPr>
        <p:spPr>
          <a:xfrm>
            <a:off x="298938" y="228601"/>
            <a:ext cx="11605847" cy="6453554"/>
          </a:xfrm>
          <a:prstGeom prst="rect">
            <a:avLst/>
          </a:prstGeom>
          <a:no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R" dirty="0"/>
          </a:p>
        </p:txBody>
      </p:sp>
    </p:spTree>
    <p:extLst>
      <p:ext uri="{BB962C8B-B14F-4D97-AF65-F5344CB8AC3E}">
        <p14:creationId xmlns:p14="http://schemas.microsoft.com/office/powerpoint/2010/main" val="820153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F9ADB06E-8657-434D-BF97-5D7F578C5E07}"/>
              </a:ext>
            </a:extLst>
          </p:cNvPr>
          <p:cNvGraphicFramePr>
            <a:graphicFrameLocks noGrp="1"/>
          </p:cNvGraphicFramePr>
          <p:nvPr>
            <p:extLst>
              <p:ext uri="{D42A27DB-BD31-4B8C-83A1-F6EECF244321}">
                <p14:modId xmlns:p14="http://schemas.microsoft.com/office/powerpoint/2010/main" val="1593792183"/>
              </p:ext>
            </p:extLst>
          </p:nvPr>
        </p:nvGraphicFramePr>
        <p:xfrm>
          <a:off x="845227" y="680723"/>
          <a:ext cx="8036640" cy="5760720"/>
        </p:xfrm>
        <a:graphic>
          <a:graphicData uri="http://schemas.openxmlformats.org/drawingml/2006/table">
            <a:tbl>
              <a:tblPr firstRow="1" bandRow="1">
                <a:tableStyleId>{F5AB1C69-6EDB-4FF4-983F-18BD219EF322}</a:tableStyleId>
              </a:tblPr>
              <a:tblGrid>
                <a:gridCol w="3473303">
                  <a:extLst>
                    <a:ext uri="{9D8B030D-6E8A-4147-A177-3AD203B41FA5}">
                      <a16:colId xmlns:a16="http://schemas.microsoft.com/office/drawing/2014/main" val="3421163584"/>
                    </a:ext>
                  </a:extLst>
                </a:gridCol>
                <a:gridCol w="4563337">
                  <a:extLst>
                    <a:ext uri="{9D8B030D-6E8A-4147-A177-3AD203B41FA5}">
                      <a16:colId xmlns:a16="http://schemas.microsoft.com/office/drawing/2014/main" val="2577043253"/>
                    </a:ext>
                  </a:extLst>
                </a:gridCol>
              </a:tblGrid>
              <a:tr h="843468">
                <a:tc>
                  <a:txBody>
                    <a:bodyPr/>
                    <a:lstStyle/>
                    <a:p>
                      <a:r>
                        <a:rPr lang="en-TR" b="1" i="0" dirty="0">
                          <a:solidFill>
                            <a:schemeClr val="tx1"/>
                          </a:solidFill>
                          <a:latin typeface="Avenir Medium" panose="02000503020000020003" pitchFamily="2" charset="0"/>
                        </a:rPr>
                        <a:t>Basisphase </a:t>
                      </a:r>
                    </a:p>
                    <a:p>
                      <a:endParaRPr lang="en-TR" b="1" i="0" dirty="0">
                        <a:solidFill>
                          <a:schemeClr val="tx1"/>
                        </a:solidFill>
                        <a:latin typeface="Avenir Medium" panose="02000503020000020003" pitchFamily="2" charset="0"/>
                      </a:endParaRPr>
                    </a:p>
                    <a:p>
                      <a:r>
                        <a:rPr lang="en-TR" b="1" i="0" dirty="0">
                          <a:solidFill>
                            <a:schemeClr val="tx1"/>
                          </a:solidFill>
                          <a:latin typeface="Avenir Medium" panose="02000503020000020003" pitchFamily="2" charset="0"/>
                        </a:rPr>
                        <a:t>(written exam)</a:t>
                      </a:r>
                    </a:p>
                  </a:txBody>
                  <a:tcPr>
                    <a:solidFill>
                      <a:schemeClr val="accent2">
                        <a:lumMod val="20000"/>
                        <a:lumOff val="80000"/>
                      </a:schemeClr>
                    </a:solidFill>
                  </a:tcPr>
                </a:tc>
                <a:tc>
                  <a:txBody>
                    <a:bodyPr/>
                    <a:lstStyle/>
                    <a:p>
                      <a:r>
                        <a:rPr lang="en-TR" b="1" i="0" dirty="0">
                          <a:solidFill>
                            <a:srgbClr val="7030A0"/>
                          </a:solidFill>
                          <a:latin typeface="Avenir Medium" panose="02000503020000020003" pitchFamily="2" charset="0"/>
                        </a:rPr>
                        <a:t>Introduction to Literary Studies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kern="1200" dirty="0">
                          <a:solidFill>
                            <a:srgbClr val="0070C0"/>
                          </a:solidFill>
                          <a:effectLst/>
                          <a:latin typeface="Avenir Medium" panose="02000503020000020003" pitchFamily="2" charset="0"/>
                        </a:rPr>
                        <a:t>Introduction to English Linguistics</a:t>
                      </a:r>
                    </a:p>
                    <a:p>
                      <a:endParaRPr lang="en-TR" b="0" i="0" dirty="0">
                        <a:latin typeface="Avenir Medium" panose="02000503020000020003" pitchFamily="2" charset="0"/>
                      </a:endParaRPr>
                    </a:p>
                  </a:txBody>
                  <a:tcPr>
                    <a:solidFill>
                      <a:schemeClr val="accent2">
                        <a:lumMod val="20000"/>
                        <a:lumOff val="80000"/>
                      </a:schemeClr>
                    </a:solidFill>
                  </a:tcPr>
                </a:tc>
                <a:extLst>
                  <a:ext uri="{0D108BD9-81ED-4DB2-BD59-A6C34878D82A}">
                    <a16:rowId xmlns:a16="http://schemas.microsoft.com/office/drawing/2014/main" val="2304471072"/>
                  </a:ext>
                </a:extLst>
              </a:tr>
              <a:tr h="1270009">
                <a:tc>
                  <a:txBody>
                    <a:bodyPr/>
                    <a:lstStyle/>
                    <a:p>
                      <a:r>
                        <a:rPr lang="en-US" sz="1800" b="1" i="0" kern="1200" dirty="0" err="1">
                          <a:solidFill>
                            <a:schemeClr val="tx1"/>
                          </a:solidFill>
                          <a:effectLst/>
                          <a:latin typeface="Avenir Medium" panose="02000503020000020003" pitchFamily="2" charset="0"/>
                        </a:rPr>
                        <a:t>Aufbauphase</a:t>
                      </a:r>
                      <a:endParaRPr lang="en-US" sz="1800" b="1" i="0" kern="1200" dirty="0">
                        <a:solidFill>
                          <a:schemeClr val="tx1"/>
                        </a:solidFill>
                        <a:effectLst/>
                        <a:latin typeface="Avenir Medium" panose="02000503020000020003" pitchFamily="2" charset="0"/>
                      </a:endParaRPr>
                    </a:p>
                    <a:p>
                      <a:endParaRPr lang="en-US" sz="1800" b="1" i="0" kern="1200" dirty="0">
                        <a:solidFill>
                          <a:schemeClr val="tx1"/>
                        </a:solidFill>
                        <a:effectLst/>
                        <a:latin typeface="Avenir Medium" panose="02000503020000020003" pitchFamily="2" charset="0"/>
                      </a:endParaRPr>
                    </a:p>
                    <a:p>
                      <a:r>
                        <a:rPr lang="en-TR" b="1" i="0" dirty="0">
                          <a:solidFill>
                            <a:schemeClr val="tx1"/>
                          </a:solidFill>
                          <a:latin typeface="Avenir Medium" panose="02000503020000020003" pitchFamily="2" charset="0"/>
                        </a:rPr>
                        <a:t>(2000 word term paper)</a:t>
                      </a:r>
                    </a:p>
                  </a:txBody>
                  <a:tcPr>
                    <a:solidFill>
                      <a:srgbClr val="C1E2A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kern="1200" dirty="0">
                          <a:solidFill>
                            <a:srgbClr val="7030A0"/>
                          </a:solidFill>
                          <a:effectLst/>
                          <a:latin typeface="Avenir Medium" panose="02000503020000020003" pitchFamily="2" charset="0"/>
                        </a:rPr>
                        <a:t>Medieval English Literatures</a:t>
                      </a:r>
                    </a:p>
                    <a:p>
                      <a:r>
                        <a:rPr lang="en-US" sz="1800" b="1" i="0" kern="1200" dirty="0">
                          <a:solidFill>
                            <a:srgbClr val="7030A0"/>
                          </a:solidFill>
                          <a:effectLst/>
                          <a:latin typeface="Avenir Medium" panose="02000503020000020003" pitchFamily="2" charset="0"/>
                        </a:rPr>
                        <a:t>Surveying English Literatures</a:t>
                      </a:r>
                    </a:p>
                    <a:p>
                      <a:r>
                        <a:rPr lang="en-US" sz="1800" b="1" i="0" kern="1200" dirty="0">
                          <a:solidFill>
                            <a:srgbClr val="7030A0"/>
                          </a:solidFill>
                          <a:effectLst/>
                          <a:latin typeface="Avenir Medium" panose="02000503020000020003" pitchFamily="2" charset="0"/>
                        </a:rPr>
                        <a:t>Introduction to Cultural Studies</a:t>
                      </a:r>
                    </a:p>
                    <a:p>
                      <a:r>
                        <a:rPr lang="en-US" sz="1800" b="1" i="0" kern="1200" dirty="0">
                          <a:solidFill>
                            <a:srgbClr val="0070C0"/>
                          </a:solidFill>
                          <a:effectLst/>
                          <a:latin typeface="Avenir Medium" panose="02000503020000020003" pitchFamily="2" charset="0"/>
                        </a:rPr>
                        <a:t>Levels of Linguistic Analysis</a:t>
                      </a:r>
                    </a:p>
                    <a:p>
                      <a:r>
                        <a:rPr lang="en-US" sz="1800" b="1" i="0" kern="1200" dirty="0">
                          <a:solidFill>
                            <a:srgbClr val="0070C0"/>
                          </a:solidFill>
                          <a:effectLst/>
                          <a:latin typeface="Avenir Medium" panose="02000503020000020003" pitchFamily="2" charset="0"/>
                        </a:rPr>
                        <a:t>History of English</a:t>
                      </a:r>
                    </a:p>
                    <a:p>
                      <a:endParaRPr lang="en-TR" b="1" i="0" dirty="0">
                        <a:latin typeface="Avenir Medium" panose="02000503020000020003" pitchFamily="2" charset="0"/>
                      </a:endParaRPr>
                    </a:p>
                  </a:txBody>
                  <a:tcPr>
                    <a:solidFill>
                      <a:srgbClr val="C1E2A1"/>
                    </a:solidFill>
                  </a:tcPr>
                </a:tc>
                <a:extLst>
                  <a:ext uri="{0D108BD9-81ED-4DB2-BD59-A6C34878D82A}">
                    <a16:rowId xmlns:a16="http://schemas.microsoft.com/office/drawing/2014/main" val="189999961"/>
                  </a:ext>
                </a:extLst>
              </a:tr>
              <a:tr h="2272648">
                <a:tc>
                  <a:txBody>
                    <a:bodyPr/>
                    <a:lstStyle/>
                    <a:p>
                      <a:r>
                        <a:rPr lang="en-US" sz="1800" b="1" i="0" kern="1200" dirty="0" err="1">
                          <a:solidFill>
                            <a:schemeClr val="tx1"/>
                          </a:solidFill>
                          <a:effectLst/>
                          <a:latin typeface="Avenir Medium" panose="02000503020000020003" pitchFamily="2" charset="0"/>
                        </a:rPr>
                        <a:t>Vertiefungsphase</a:t>
                      </a:r>
                      <a:endParaRPr lang="en-US" sz="1800" b="1" i="0" kern="1200" dirty="0">
                        <a:solidFill>
                          <a:schemeClr val="tx1"/>
                        </a:solidFill>
                        <a:effectLst/>
                        <a:latin typeface="Avenir Medium" panose="02000503020000020003" pitchFamily="2" charset="0"/>
                      </a:endParaRPr>
                    </a:p>
                    <a:p>
                      <a:endParaRPr lang="en-TR" b="1" i="0" dirty="0">
                        <a:solidFill>
                          <a:schemeClr val="tx1"/>
                        </a:solidFill>
                        <a:latin typeface="Avenir Medium" panose="02000503020000020003" pitchFamily="2" charset="0"/>
                      </a:endParaRPr>
                    </a:p>
                    <a:p>
                      <a:endParaRPr lang="en-TR" b="1" i="0" dirty="0">
                        <a:solidFill>
                          <a:schemeClr val="tx1"/>
                        </a:solidFill>
                        <a:latin typeface="Avenir Medium" panose="02000503020000020003" pitchFamily="2" charset="0"/>
                      </a:endParaRPr>
                    </a:p>
                    <a:p>
                      <a:r>
                        <a:rPr lang="en-TR" b="1" i="0" dirty="0">
                          <a:solidFill>
                            <a:schemeClr val="tx1"/>
                          </a:solidFill>
                          <a:latin typeface="Avenir Medium" panose="02000503020000020003" pitchFamily="2" charset="0"/>
                        </a:rPr>
                        <a:t>(4000 word term paper)</a:t>
                      </a:r>
                    </a:p>
                    <a:p>
                      <a:endParaRPr lang="en-TR" b="1" i="0" dirty="0">
                        <a:solidFill>
                          <a:schemeClr val="tx1"/>
                        </a:solidFill>
                        <a:latin typeface="Avenir Medium" panose="02000503020000020003"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TR" b="1" i="0" dirty="0">
                          <a:solidFill>
                            <a:schemeClr val="tx1"/>
                          </a:solidFill>
                          <a:latin typeface="Avenir Medium" panose="02000503020000020003" pitchFamily="2" charset="0"/>
                        </a:rPr>
                        <a:t>(BA + </a:t>
                      </a:r>
                      <a:r>
                        <a:rPr lang="en-US" sz="1800" b="1" i="0" kern="1200" dirty="0">
                          <a:solidFill>
                            <a:schemeClr val="dk1"/>
                          </a:solidFill>
                          <a:effectLst/>
                          <a:latin typeface="Avenir Medium" panose="02000503020000020003" pitchFamily="2" charset="0"/>
                          <a:ea typeface="+mn-ea"/>
                          <a:cs typeface="+mn-cs"/>
                        </a:rPr>
                        <a:t>Exposé </a:t>
                      </a:r>
                      <a:r>
                        <a:rPr lang="en-TR" b="1" i="0" dirty="0">
                          <a:solidFill>
                            <a:schemeClr val="tx1"/>
                          </a:solidFill>
                          <a:latin typeface="Avenir Medium" panose="02000503020000020003" pitchFamily="2" charset="0"/>
                        </a:rPr>
                        <a:t>+ short presentation)</a:t>
                      </a:r>
                    </a:p>
                    <a:p>
                      <a:endParaRPr lang="en-TR" b="1" i="0" dirty="0">
                        <a:solidFill>
                          <a:schemeClr val="bg1"/>
                        </a:solidFill>
                        <a:latin typeface="Avenir Medium" panose="02000503020000020003" pitchFamily="2" charset="0"/>
                      </a:endParaRPr>
                    </a:p>
                    <a:p>
                      <a:endParaRPr lang="en-TR" b="1" i="0" dirty="0">
                        <a:latin typeface="Avenir Medium" panose="02000503020000020003" pitchFamily="2" charset="0"/>
                      </a:endParaRPr>
                    </a:p>
                  </a:txBody>
                  <a:tcPr>
                    <a:solidFill>
                      <a:schemeClr val="accent4">
                        <a:lumMod val="20000"/>
                        <a:lumOff val="80000"/>
                      </a:schemeClr>
                    </a:solidFill>
                  </a:tcPr>
                </a:tc>
                <a:tc>
                  <a:txBody>
                    <a:bodyPr/>
                    <a:lstStyle/>
                    <a:p>
                      <a:r>
                        <a:rPr lang="en-US" sz="1800" b="1" i="0" kern="1200" dirty="0">
                          <a:solidFill>
                            <a:srgbClr val="7030A0"/>
                          </a:solidFill>
                          <a:effectLst/>
                          <a:latin typeface="Avenir Medium" panose="02000503020000020003" pitchFamily="2" charset="0"/>
                        </a:rPr>
                        <a:t>Modernity and Alterity in the Literatures of Medieval Britain</a:t>
                      </a:r>
                    </a:p>
                    <a:p>
                      <a:r>
                        <a:rPr lang="en-US" sz="1800" b="1" i="0" kern="1200" dirty="0">
                          <a:solidFill>
                            <a:srgbClr val="7030A0"/>
                          </a:solidFill>
                          <a:effectLst/>
                          <a:latin typeface="Avenir Medium" panose="02000503020000020003" pitchFamily="2" charset="0"/>
                        </a:rPr>
                        <a:t>Literary Studies: Periods –Genres –Concepts</a:t>
                      </a:r>
                    </a:p>
                    <a:p>
                      <a:r>
                        <a:rPr lang="en-US" sz="1800" b="1" i="0" kern="1200" dirty="0">
                          <a:solidFill>
                            <a:srgbClr val="7030A0"/>
                          </a:solidFill>
                          <a:effectLst/>
                          <a:latin typeface="Avenir Medium" panose="02000503020000020003" pitchFamily="2" charset="0"/>
                        </a:rPr>
                        <a:t>Colonial and Postcolonial Literatures</a:t>
                      </a:r>
                    </a:p>
                    <a:p>
                      <a:r>
                        <a:rPr lang="en-US" sz="1800" b="1" i="0" kern="1200" dirty="0">
                          <a:solidFill>
                            <a:srgbClr val="7030A0"/>
                          </a:solidFill>
                          <a:effectLst/>
                          <a:latin typeface="Avenir Medium" panose="02000503020000020003" pitchFamily="2" charset="0"/>
                        </a:rPr>
                        <a:t>Culture -Gender -Media</a:t>
                      </a:r>
                    </a:p>
                    <a:p>
                      <a:r>
                        <a:rPr lang="en-US" sz="1800" b="1" i="0" kern="1200" dirty="0">
                          <a:solidFill>
                            <a:srgbClr val="0070C0"/>
                          </a:solidFill>
                          <a:effectLst/>
                          <a:latin typeface="Avenir Medium" panose="02000503020000020003" pitchFamily="2" charset="0"/>
                        </a:rPr>
                        <a:t>Sociolinguistics and Varieties of English</a:t>
                      </a:r>
                    </a:p>
                    <a:p>
                      <a:r>
                        <a:rPr lang="en-US" sz="1800" b="1" i="0" kern="1200" dirty="0">
                          <a:solidFill>
                            <a:srgbClr val="0070C0"/>
                          </a:solidFill>
                          <a:effectLst/>
                          <a:latin typeface="Avenir Medium" panose="02000503020000020003" pitchFamily="2" charset="0"/>
                        </a:rPr>
                        <a:t>Structure of English</a:t>
                      </a:r>
                    </a:p>
                    <a:p>
                      <a:r>
                        <a:rPr lang="en-US" sz="1800" b="1" i="0" kern="1200" dirty="0">
                          <a:solidFill>
                            <a:srgbClr val="0070C0"/>
                          </a:solidFill>
                          <a:effectLst/>
                          <a:latin typeface="Avenir Medium" panose="02000503020000020003" pitchFamily="2" charset="0"/>
                        </a:rPr>
                        <a:t>Semantics and Pragmatics</a:t>
                      </a:r>
                    </a:p>
                    <a:p>
                      <a:r>
                        <a:rPr lang="en-US" sz="1800" b="1" i="0" kern="1200" dirty="0">
                          <a:solidFill>
                            <a:srgbClr val="0070C0"/>
                          </a:solidFill>
                          <a:effectLst/>
                          <a:latin typeface="Avenir Medium" panose="02000503020000020003" pitchFamily="2" charset="0"/>
                        </a:rPr>
                        <a:t>Language Change</a:t>
                      </a:r>
                    </a:p>
                    <a:p>
                      <a:endParaRPr lang="en-TR" b="1" i="0" dirty="0">
                        <a:latin typeface="Avenir Medium" panose="02000503020000020003" pitchFamily="2" charset="0"/>
                      </a:endParaRPr>
                    </a:p>
                  </a:txBody>
                  <a:tcPr>
                    <a:solidFill>
                      <a:schemeClr val="accent4">
                        <a:lumMod val="20000"/>
                        <a:lumOff val="80000"/>
                      </a:schemeClr>
                    </a:solidFill>
                  </a:tcPr>
                </a:tc>
                <a:extLst>
                  <a:ext uri="{0D108BD9-81ED-4DB2-BD59-A6C34878D82A}">
                    <a16:rowId xmlns:a16="http://schemas.microsoft.com/office/drawing/2014/main" val="2393829850"/>
                  </a:ext>
                </a:extLst>
              </a:tr>
            </a:tbl>
          </a:graphicData>
        </a:graphic>
      </p:graphicFrame>
      <p:sp>
        <p:nvSpPr>
          <p:cNvPr id="5" name="TextBox 4">
            <a:extLst>
              <a:ext uri="{FF2B5EF4-FFF2-40B4-BE49-F238E27FC236}">
                <a16:creationId xmlns:a16="http://schemas.microsoft.com/office/drawing/2014/main" id="{71EDC49F-AF01-AF40-901A-A7A05ADC68D3}"/>
              </a:ext>
            </a:extLst>
          </p:cNvPr>
          <p:cNvSpPr txBox="1"/>
          <p:nvPr/>
        </p:nvSpPr>
        <p:spPr>
          <a:xfrm>
            <a:off x="9173817" y="1331856"/>
            <a:ext cx="2703444" cy="2000548"/>
          </a:xfrm>
          <a:prstGeom prst="rect">
            <a:avLst/>
          </a:prstGeom>
          <a:noFill/>
          <a:ln w="38100">
            <a:solidFill>
              <a:srgbClr val="0070C0"/>
            </a:solidFill>
          </a:ln>
        </p:spPr>
        <p:txBody>
          <a:bodyPr wrap="square" rtlCol="0">
            <a:spAutoFit/>
          </a:bodyPr>
          <a:lstStyle/>
          <a:p>
            <a:r>
              <a:rPr lang="en-US" dirty="0">
                <a:latin typeface="Avenir Medium" panose="02000503020000020003" pitchFamily="2" charset="0"/>
              </a:rPr>
              <a:t>C</a:t>
            </a:r>
            <a:r>
              <a:rPr lang="en-TR" dirty="0">
                <a:latin typeface="Avenir Medium" panose="02000503020000020003" pitchFamily="2" charset="0"/>
              </a:rPr>
              <a:t>heck out this page for detailed information on course structure:</a:t>
            </a:r>
          </a:p>
          <a:p>
            <a:endParaRPr lang="en-TR" dirty="0">
              <a:latin typeface="Avenir Medium" panose="02000503020000020003" pitchFamily="2" charset="0"/>
            </a:endParaRPr>
          </a:p>
          <a:p>
            <a:r>
              <a:rPr lang="en-TR" dirty="0">
                <a:latin typeface="Avenir Medium" panose="02000503020000020003" pitchFamily="2" charset="0"/>
                <a:hlinkClick r:id="rId2"/>
              </a:rPr>
              <a:t>First Aid on the institute’s website</a:t>
            </a:r>
            <a:endParaRPr lang="en-US" dirty="0">
              <a:latin typeface="Avenir Medium" panose="02000503020000020003" pitchFamily="2" charset="0"/>
            </a:endParaRPr>
          </a:p>
          <a:p>
            <a:endParaRPr lang="en-TR" sz="1600" dirty="0">
              <a:latin typeface="Avenir Medium" panose="02000503020000020003" pitchFamily="2" charset="0"/>
            </a:endParaRPr>
          </a:p>
        </p:txBody>
      </p:sp>
      <p:sp>
        <p:nvSpPr>
          <p:cNvPr id="2" name="TextBox 1">
            <a:extLst>
              <a:ext uri="{FF2B5EF4-FFF2-40B4-BE49-F238E27FC236}">
                <a16:creationId xmlns:a16="http://schemas.microsoft.com/office/drawing/2014/main" id="{16342D3E-6292-ED41-8123-7C9E8E94EFA1}"/>
              </a:ext>
            </a:extLst>
          </p:cNvPr>
          <p:cNvSpPr txBox="1"/>
          <p:nvPr/>
        </p:nvSpPr>
        <p:spPr>
          <a:xfrm>
            <a:off x="9173817" y="4325815"/>
            <a:ext cx="2552063" cy="1200329"/>
          </a:xfrm>
          <a:prstGeom prst="rect">
            <a:avLst/>
          </a:prstGeom>
          <a:noFill/>
          <a:ln w="28575">
            <a:solidFill>
              <a:srgbClr val="FF99B9"/>
            </a:solidFill>
          </a:ln>
        </p:spPr>
        <p:txBody>
          <a:bodyPr wrap="square" rtlCol="0">
            <a:spAutoFit/>
          </a:bodyPr>
          <a:lstStyle/>
          <a:p>
            <a:r>
              <a:rPr lang="en-TR" dirty="0">
                <a:latin typeface="Avenir Medium" panose="02000503020000020003" pitchFamily="2" charset="0"/>
              </a:rPr>
              <a:t>Specific requirements for the modules and sample study plans: </a:t>
            </a:r>
            <a:r>
              <a:rPr lang="en-TR" dirty="0">
                <a:latin typeface="Avenir Medium" panose="02000503020000020003" pitchFamily="2" charset="0"/>
                <a:hlinkClick r:id="rId3"/>
              </a:rPr>
              <a:t>Prüfungsordnung</a:t>
            </a:r>
            <a:endParaRPr lang="en-TR" dirty="0">
              <a:latin typeface="Avenir Medium" panose="02000503020000020003" pitchFamily="2" charset="0"/>
            </a:endParaRPr>
          </a:p>
        </p:txBody>
      </p:sp>
    </p:spTree>
    <p:extLst>
      <p:ext uri="{BB962C8B-B14F-4D97-AF65-F5344CB8AC3E}">
        <p14:creationId xmlns:p14="http://schemas.microsoft.com/office/powerpoint/2010/main" val="4105368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F671C8B-22E9-1146-A509-2B702E1202F6}"/>
              </a:ext>
            </a:extLst>
          </p:cNvPr>
          <p:cNvSpPr txBox="1"/>
          <p:nvPr/>
        </p:nvSpPr>
        <p:spPr>
          <a:xfrm>
            <a:off x="914400" y="465669"/>
            <a:ext cx="10363200" cy="954107"/>
          </a:xfrm>
          <a:prstGeom prst="rect">
            <a:avLst/>
          </a:prstGeom>
          <a:noFill/>
        </p:spPr>
        <p:txBody>
          <a:bodyPr wrap="square" rtlCol="0">
            <a:spAutoFit/>
          </a:bodyPr>
          <a:lstStyle/>
          <a:p>
            <a:pPr algn="ctr"/>
            <a:r>
              <a:rPr lang="en-TR" sz="2800" b="1" dirty="0">
                <a:latin typeface="Avenir Black" panose="02000503020000020003" pitchFamily="2" charset="0"/>
              </a:rPr>
              <a:t>Sprachpraxismodule am Sprachenzentrum</a:t>
            </a:r>
          </a:p>
          <a:p>
            <a:pPr algn="ctr"/>
            <a:r>
              <a:rPr lang="en-TR" sz="2800" b="1" dirty="0">
                <a:latin typeface="Avenir Black" panose="02000503020000020003" pitchFamily="2" charset="0"/>
              </a:rPr>
              <a:t>Language Practice Modules </a:t>
            </a:r>
          </a:p>
        </p:txBody>
      </p:sp>
      <p:sp>
        <p:nvSpPr>
          <p:cNvPr id="7" name="Rectangle 6">
            <a:extLst>
              <a:ext uri="{FF2B5EF4-FFF2-40B4-BE49-F238E27FC236}">
                <a16:creationId xmlns:a16="http://schemas.microsoft.com/office/drawing/2014/main" id="{A64A9B39-3537-9941-BC05-F445A4E901E8}"/>
              </a:ext>
            </a:extLst>
          </p:cNvPr>
          <p:cNvSpPr/>
          <p:nvPr/>
        </p:nvSpPr>
        <p:spPr>
          <a:xfrm>
            <a:off x="3158066" y="1852833"/>
            <a:ext cx="5875868" cy="1481666"/>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TR" sz="2400" dirty="0">
                <a:latin typeface="Avenir Medium" panose="02000503020000020003" pitchFamily="2" charset="0"/>
              </a:rPr>
              <a:t>Oral and Writings Skills 1</a:t>
            </a:r>
          </a:p>
        </p:txBody>
      </p:sp>
      <p:sp>
        <p:nvSpPr>
          <p:cNvPr id="8" name="Rectangle 7">
            <a:extLst>
              <a:ext uri="{FF2B5EF4-FFF2-40B4-BE49-F238E27FC236}">
                <a16:creationId xmlns:a16="http://schemas.microsoft.com/office/drawing/2014/main" id="{F418862D-7121-9D43-8C3F-2639186F124C}"/>
              </a:ext>
            </a:extLst>
          </p:cNvPr>
          <p:cNvSpPr/>
          <p:nvPr/>
        </p:nvSpPr>
        <p:spPr>
          <a:xfrm>
            <a:off x="3158066" y="3221570"/>
            <a:ext cx="5875868" cy="14816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TR" sz="2400" dirty="0">
                <a:latin typeface="Avenir Medium" panose="02000503020000020003" pitchFamily="2" charset="0"/>
              </a:rPr>
              <a:t>Oral and Writings Skills 2</a:t>
            </a:r>
          </a:p>
        </p:txBody>
      </p:sp>
      <p:sp>
        <p:nvSpPr>
          <p:cNvPr id="9" name="Rectangle 8">
            <a:extLst>
              <a:ext uri="{FF2B5EF4-FFF2-40B4-BE49-F238E27FC236}">
                <a16:creationId xmlns:a16="http://schemas.microsoft.com/office/drawing/2014/main" id="{AD9A0F04-3287-B84B-BD68-26BEC72456CD}"/>
              </a:ext>
            </a:extLst>
          </p:cNvPr>
          <p:cNvSpPr/>
          <p:nvPr/>
        </p:nvSpPr>
        <p:spPr>
          <a:xfrm>
            <a:off x="3158066" y="4703236"/>
            <a:ext cx="5875868" cy="1481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TR" sz="2800" dirty="0">
                <a:latin typeface="Avenir Medium" panose="02000503020000020003" pitchFamily="2" charset="0"/>
              </a:rPr>
              <a:t>Mediating Skills</a:t>
            </a:r>
          </a:p>
        </p:txBody>
      </p:sp>
      <p:sp>
        <p:nvSpPr>
          <p:cNvPr id="10" name="TextBox 9">
            <a:extLst>
              <a:ext uri="{FF2B5EF4-FFF2-40B4-BE49-F238E27FC236}">
                <a16:creationId xmlns:a16="http://schemas.microsoft.com/office/drawing/2014/main" id="{58C2353C-CE3D-0240-A731-7C4225DC22F0}"/>
              </a:ext>
            </a:extLst>
          </p:cNvPr>
          <p:cNvSpPr txBox="1"/>
          <p:nvPr/>
        </p:nvSpPr>
        <p:spPr>
          <a:xfrm>
            <a:off x="385011" y="2948910"/>
            <a:ext cx="2486526" cy="1754326"/>
          </a:xfrm>
          <a:prstGeom prst="rect">
            <a:avLst/>
          </a:prstGeom>
          <a:noFill/>
          <a:ln w="38100">
            <a:solidFill>
              <a:srgbClr val="7030A0"/>
            </a:solidFill>
          </a:ln>
        </p:spPr>
        <p:txBody>
          <a:bodyPr wrap="square" rtlCol="0">
            <a:spAutoFit/>
          </a:bodyPr>
          <a:lstStyle/>
          <a:p>
            <a:r>
              <a:rPr lang="en-TR" dirty="0">
                <a:latin typeface="Avenir Medium" panose="02000503020000020003" pitchFamily="2" charset="0"/>
              </a:rPr>
              <a:t>*All three courses are obligatory if English is your major subject (90 LP) or your second subject with 60 LP</a:t>
            </a:r>
          </a:p>
        </p:txBody>
      </p:sp>
    </p:spTree>
    <p:extLst>
      <p:ext uri="{BB962C8B-B14F-4D97-AF65-F5344CB8AC3E}">
        <p14:creationId xmlns:p14="http://schemas.microsoft.com/office/powerpoint/2010/main" val="4093186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26765-CCEC-0545-9D44-5EC99E9E0355}"/>
              </a:ext>
            </a:extLst>
          </p:cNvPr>
          <p:cNvSpPr>
            <a:spLocks noGrp="1"/>
          </p:cNvSpPr>
          <p:nvPr>
            <p:ph type="title"/>
          </p:nvPr>
        </p:nvSpPr>
        <p:spPr>
          <a:xfrm>
            <a:off x="422031" y="365125"/>
            <a:ext cx="10515600" cy="1325563"/>
          </a:xfrm>
        </p:spPr>
        <p:txBody>
          <a:bodyPr>
            <a:normAutofit/>
          </a:bodyPr>
          <a:lstStyle/>
          <a:p>
            <a:r>
              <a:rPr lang="en-TR" sz="3600" b="1" dirty="0">
                <a:highlight>
                  <a:srgbClr val="F2E469"/>
                </a:highlight>
                <a:latin typeface="Avenir Black" panose="02000503020000020003" pitchFamily="2" charset="0"/>
              </a:rPr>
              <a:t>Registration through the Language Center</a:t>
            </a:r>
          </a:p>
        </p:txBody>
      </p:sp>
      <p:sp>
        <p:nvSpPr>
          <p:cNvPr id="3" name="Content Placeholder 2">
            <a:extLst>
              <a:ext uri="{FF2B5EF4-FFF2-40B4-BE49-F238E27FC236}">
                <a16:creationId xmlns:a16="http://schemas.microsoft.com/office/drawing/2014/main" id="{2000F166-72F1-1E4F-9A7C-570E81E638BD}"/>
              </a:ext>
            </a:extLst>
          </p:cNvPr>
          <p:cNvSpPr>
            <a:spLocks noGrp="1"/>
          </p:cNvSpPr>
          <p:nvPr>
            <p:ph idx="1"/>
          </p:nvPr>
        </p:nvSpPr>
        <p:spPr>
          <a:xfrm>
            <a:off x="422031" y="1825624"/>
            <a:ext cx="8387861" cy="5032375"/>
          </a:xfrm>
        </p:spPr>
        <p:txBody>
          <a:bodyPr>
            <a:normAutofit lnSpcReduction="10000"/>
          </a:bodyPr>
          <a:lstStyle/>
          <a:p>
            <a:pPr marL="0" indent="0">
              <a:buNone/>
            </a:pPr>
            <a:r>
              <a:rPr lang="en-TR" sz="2400" dirty="0">
                <a:latin typeface="Avenir Medium" panose="02000503020000020003" pitchFamily="2" charset="0"/>
              </a:rPr>
              <a:t>Language courses have a different registration process. It is not done through Campus </a:t>
            </a:r>
            <a:r>
              <a:rPr lang="en-US" sz="2400" dirty="0">
                <a:latin typeface="Avenir Medium" panose="02000503020000020003" pitchFamily="2" charset="0"/>
              </a:rPr>
              <a:t>Management;</a:t>
            </a:r>
            <a:r>
              <a:rPr lang="en-TR" sz="2400" dirty="0">
                <a:latin typeface="Avenir Medium" panose="02000503020000020003" pitchFamily="2" charset="0"/>
              </a:rPr>
              <a:t> you need to fill out an </a:t>
            </a:r>
            <a:r>
              <a:rPr lang="en-TR" sz="2400" b="1" dirty="0">
                <a:latin typeface="Avenir Medium" panose="02000503020000020003" pitchFamily="2" charset="0"/>
                <a:hlinkClick r:id="rId2"/>
              </a:rPr>
              <a:t>online registration form </a:t>
            </a:r>
            <a:r>
              <a:rPr lang="en-TR" sz="2400" dirty="0">
                <a:latin typeface="Avenir Medium" panose="02000503020000020003" pitchFamily="2" charset="0"/>
              </a:rPr>
              <a:t>and send it to the Language Center before the deadline. </a:t>
            </a:r>
          </a:p>
          <a:p>
            <a:pPr marL="0" indent="0">
              <a:buNone/>
            </a:pPr>
            <a:endParaRPr lang="en-TR" sz="2400" dirty="0">
              <a:latin typeface="Avenir Medium" panose="02000503020000020003" pitchFamily="2" charset="0"/>
            </a:endParaRPr>
          </a:p>
          <a:p>
            <a:pPr marL="0" indent="0">
              <a:buNone/>
            </a:pPr>
            <a:r>
              <a:rPr lang="en-TR" sz="2400" dirty="0">
                <a:latin typeface="Avenir Medium" panose="02000503020000020003" pitchFamily="2" charset="0"/>
              </a:rPr>
              <a:t>All three language courses will be offered every semester. You are asked to completed them in the given order. </a:t>
            </a:r>
          </a:p>
          <a:p>
            <a:pPr marL="0" indent="0">
              <a:buNone/>
            </a:pPr>
            <a:endParaRPr lang="en-TR" sz="2400" dirty="0">
              <a:latin typeface="Avenir Medium" panose="02000503020000020003" pitchFamily="2" charset="0"/>
            </a:endParaRPr>
          </a:p>
          <a:p>
            <a:pPr marL="0" indent="0">
              <a:buNone/>
            </a:pPr>
            <a:r>
              <a:rPr lang="en-TR" sz="2400" b="1" dirty="0">
                <a:highlight>
                  <a:srgbClr val="C1E2A1"/>
                </a:highlight>
                <a:latin typeface="Avenir Medium" panose="02000503020000020003" pitchFamily="2" charset="0"/>
              </a:rPr>
              <a:t>Make sure you register for Oral and Writing Skills 1 for the winter semester !! </a:t>
            </a:r>
            <a:endParaRPr lang="en-TR" sz="1400" b="1" dirty="0">
              <a:highlight>
                <a:srgbClr val="C1E2A1"/>
              </a:highlight>
              <a:latin typeface="Avenir Medium" panose="02000503020000020003" pitchFamily="2" charset="0"/>
            </a:endParaRPr>
          </a:p>
          <a:p>
            <a:endParaRPr lang="en-TR" sz="2400" dirty="0">
              <a:latin typeface="Avenir Medium" panose="02000503020000020003" pitchFamily="2" charset="0"/>
            </a:endParaRPr>
          </a:p>
          <a:p>
            <a:pPr marL="0" indent="0">
              <a:buNone/>
            </a:pPr>
            <a:r>
              <a:rPr lang="en-TR" sz="2400" b="1" dirty="0">
                <a:highlight>
                  <a:srgbClr val="FE9F8E"/>
                </a:highlight>
                <a:latin typeface="Avenir Medium" panose="02000503020000020003" pitchFamily="2" charset="0"/>
              </a:rPr>
              <a:t>Deadline for the winter semester: Tuesday, 11th of October, 9 AM</a:t>
            </a:r>
          </a:p>
        </p:txBody>
      </p:sp>
      <p:pic>
        <p:nvPicPr>
          <p:cNvPr id="1026" name="Picture 2">
            <a:extLst>
              <a:ext uri="{FF2B5EF4-FFF2-40B4-BE49-F238E27FC236}">
                <a16:creationId xmlns:a16="http://schemas.microsoft.com/office/drawing/2014/main" id="{073C9C22-6708-D648-919B-1EB13CB5CD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37321" y="2411339"/>
            <a:ext cx="2332648" cy="233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9405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915</Words>
  <Application>Microsoft Office PowerPoint</Application>
  <PresentationFormat>Breitbild</PresentationFormat>
  <Paragraphs>131</Paragraphs>
  <Slides>12</Slides>
  <Notes>1</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12</vt:i4>
      </vt:variant>
    </vt:vector>
  </HeadingPairs>
  <TitlesOfParts>
    <vt:vector size="21" baseType="lpstr">
      <vt:lpstr>Arial</vt:lpstr>
      <vt:lpstr>Avenir Black</vt:lpstr>
      <vt:lpstr>Avenir Medium</vt:lpstr>
      <vt:lpstr>Avenir Medium Oblique</vt:lpstr>
      <vt:lpstr>Calibri</vt:lpstr>
      <vt:lpstr>Calibri Light</vt:lpstr>
      <vt:lpstr>Courier New</vt:lpstr>
      <vt:lpstr>Wingdings</vt:lpstr>
      <vt:lpstr>Office Theme</vt:lpstr>
      <vt:lpstr>PowerPoint-Präsentation</vt:lpstr>
      <vt:lpstr>Have you come to the right place?</vt:lpstr>
      <vt:lpstr>Studentische Studienberatung                   Student Advisory Service</vt:lpstr>
      <vt:lpstr>Academic quarter / Akademisches Viertel</vt:lpstr>
      <vt:lpstr>What is a module? </vt:lpstr>
      <vt:lpstr>Modules in English Philology</vt:lpstr>
      <vt:lpstr>PowerPoint-Präsentation</vt:lpstr>
      <vt:lpstr>PowerPoint-Präsentation</vt:lpstr>
      <vt:lpstr>Registration through the Language Center</vt:lpstr>
      <vt:lpstr>Checklists</vt:lpstr>
      <vt:lpstr>Campus Management</vt:lpstr>
      <vt:lpstr>Welcome to our institute, we wish you a great winter semester!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Elif Oz</dc:creator>
  <cp:lastModifiedBy>Salomon, Petra</cp:lastModifiedBy>
  <cp:revision>3</cp:revision>
  <dcterms:created xsi:type="dcterms:W3CDTF">2022-09-24T08:37:15Z</dcterms:created>
  <dcterms:modified xsi:type="dcterms:W3CDTF">2022-10-05T13:32:38Z</dcterms:modified>
</cp:coreProperties>
</file>