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78" r:id="rId26"/>
    <p:sldId id="279" r:id="rId27"/>
    <p:sldId id="280" r:id="rId28"/>
    <p:sldId id="282" r:id="rId29"/>
    <p:sldId id="284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B8705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19" autoAdjust="0"/>
    <p:restoredTop sz="93165" autoAdjust="0"/>
  </p:normalViewPr>
  <p:slideViewPr>
    <p:cSldViewPr>
      <p:cViewPr>
        <p:scale>
          <a:sx n="50" d="100"/>
          <a:sy n="50" d="100"/>
        </p:scale>
        <p:origin x="-173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0" d="100"/>
          <a:sy n="80" d="100"/>
        </p:scale>
        <p:origin x="-2058" y="105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73436-8F45-4782-B6BD-1117FB10A42F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044C4-4066-4C6E-8008-6678EF44E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28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44C4-4066-4C6E-8008-6678EF44E6B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9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A28340-2E75-4087-BB1B-27D37B4ADC66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F898AA-5E5C-49F1-A7ED-862113C9C9DA}" type="datetimeFigureOut">
              <a:rPr lang="it-IT" smtClean="0"/>
              <a:t>21/06/2013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3573016"/>
          </a:xfrm>
        </p:spPr>
        <p:txBody>
          <a:bodyPr/>
          <a:lstStyle/>
          <a:p>
            <a:pPr algn="ctr"/>
            <a:r>
              <a:rPr lang="de-DE" sz="6000" b="1" dirty="0"/>
              <a:t>Parteienpolitische Konstellationen in Italien nach den letzten </a:t>
            </a:r>
            <a:r>
              <a:rPr lang="de-DE" sz="6000" b="1" dirty="0" smtClean="0"/>
              <a:t>Parlamentswahlen</a:t>
            </a:r>
            <a:endParaRPr lang="de-DE" sz="6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07042"/>
            <a:ext cx="4588768" cy="25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Beispiel Senat der Republik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246672" cy="504056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1763688" y="1511076"/>
            <a:ext cx="248298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812886" y="2492896"/>
            <a:ext cx="248298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2843808" y="3653780"/>
            <a:ext cx="145206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328240" y="908720"/>
            <a:ext cx="4276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</a:rPr>
              <a:t>Relative </a:t>
            </a:r>
            <a:r>
              <a:rPr lang="it-IT" sz="2800" b="1" dirty="0" err="1" smtClean="0">
                <a:solidFill>
                  <a:schemeClr val="accent1"/>
                </a:solidFill>
              </a:rPr>
              <a:t>Stimmenmehrheit</a:t>
            </a:r>
            <a:r>
              <a:rPr lang="it-IT" sz="2800" b="1" dirty="0" smtClean="0">
                <a:solidFill>
                  <a:schemeClr val="accent1"/>
                </a:solidFill>
              </a:rPr>
              <a:t> in </a:t>
            </a:r>
            <a:r>
              <a:rPr lang="it-IT" sz="2800" b="1" dirty="0" err="1" smtClean="0">
                <a:solidFill>
                  <a:schemeClr val="accent1"/>
                </a:solidFill>
              </a:rPr>
              <a:t>jeder</a:t>
            </a:r>
            <a:r>
              <a:rPr lang="it-IT" sz="2800" b="1" dirty="0" smtClean="0">
                <a:solidFill>
                  <a:schemeClr val="accent1"/>
                </a:solidFill>
              </a:rPr>
              <a:t> </a:t>
            </a:r>
            <a:r>
              <a:rPr lang="it-IT" sz="2800" b="1" dirty="0" err="1" smtClean="0">
                <a:solidFill>
                  <a:schemeClr val="accent1"/>
                </a:solidFill>
              </a:rPr>
              <a:t>Region</a:t>
            </a:r>
            <a:endParaRPr lang="it-IT" sz="2800" b="1" dirty="0" smtClean="0">
              <a:solidFill>
                <a:schemeClr val="accent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accent1"/>
                </a:solidFill>
              </a:rPr>
              <a:t>=</a:t>
            </a:r>
          </a:p>
          <a:p>
            <a:pPr algn="ctr"/>
            <a:r>
              <a:rPr lang="it-IT" sz="2800" b="1" dirty="0" smtClean="0">
                <a:solidFill>
                  <a:schemeClr val="accent1"/>
                </a:solidFill>
              </a:rPr>
              <a:t>55% </a:t>
            </a:r>
            <a:r>
              <a:rPr lang="it-IT" sz="2800" b="1" dirty="0" err="1" smtClean="0">
                <a:solidFill>
                  <a:schemeClr val="accent1"/>
                </a:solidFill>
              </a:rPr>
              <a:t>der</a:t>
            </a:r>
            <a:r>
              <a:rPr lang="it-IT" sz="2800" b="1" dirty="0" smtClean="0">
                <a:solidFill>
                  <a:schemeClr val="accent1"/>
                </a:solidFill>
              </a:rPr>
              <a:t> </a:t>
            </a:r>
            <a:r>
              <a:rPr lang="it-IT" sz="2800" b="1" dirty="0" err="1" smtClean="0">
                <a:solidFill>
                  <a:schemeClr val="accent1"/>
                </a:solidFill>
              </a:rPr>
              <a:t>verf</a:t>
            </a:r>
            <a:r>
              <a:rPr lang="de-DE" sz="2800" b="1" dirty="0" err="1" smtClean="0">
                <a:solidFill>
                  <a:schemeClr val="accent1"/>
                </a:solidFill>
              </a:rPr>
              <a:t>ügbaren</a:t>
            </a:r>
            <a:r>
              <a:rPr lang="it-IT" sz="2800" b="1" dirty="0" smtClean="0">
                <a:solidFill>
                  <a:schemeClr val="accent1"/>
                </a:solidFill>
              </a:rPr>
              <a:t> </a:t>
            </a:r>
            <a:r>
              <a:rPr lang="it-IT" sz="2800" b="1" dirty="0" err="1" smtClean="0">
                <a:solidFill>
                  <a:schemeClr val="accent1"/>
                </a:solidFill>
              </a:rPr>
              <a:t>Sitze</a:t>
            </a:r>
            <a:r>
              <a:rPr lang="it-IT" sz="2800" b="1" dirty="0" smtClean="0">
                <a:solidFill>
                  <a:schemeClr val="accent1"/>
                </a:solidFill>
              </a:rPr>
              <a:t> </a:t>
            </a:r>
            <a:r>
              <a:rPr lang="it-IT" sz="2800" b="1" i="1" dirty="0" smtClean="0">
                <a:solidFill>
                  <a:schemeClr val="accent1"/>
                </a:solidFill>
              </a:rPr>
              <a:t>in </a:t>
            </a:r>
            <a:r>
              <a:rPr lang="it-IT" sz="2800" b="1" i="1" dirty="0" err="1" smtClean="0">
                <a:solidFill>
                  <a:schemeClr val="accent1"/>
                </a:solidFill>
              </a:rPr>
              <a:t>jeder</a:t>
            </a:r>
            <a:r>
              <a:rPr lang="it-IT" sz="2800" b="1" i="1" dirty="0" smtClean="0">
                <a:solidFill>
                  <a:schemeClr val="accent1"/>
                </a:solidFill>
              </a:rPr>
              <a:t> </a:t>
            </a:r>
            <a:r>
              <a:rPr lang="it-IT" sz="2800" b="1" i="1" dirty="0" err="1" smtClean="0">
                <a:solidFill>
                  <a:schemeClr val="accent1"/>
                </a:solidFill>
              </a:rPr>
              <a:t>Region</a:t>
            </a:r>
            <a:endParaRPr lang="it-IT" sz="2800" b="1" i="1" dirty="0" smtClean="0">
              <a:solidFill>
                <a:schemeClr val="accent1"/>
              </a:solidFill>
            </a:endParaRPr>
          </a:p>
          <a:p>
            <a:pPr algn="ctr"/>
            <a:endParaRPr lang="de-DE" sz="2800" dirty="0" smtClean="0"/>
          </a:p>
          <a:p>
            <a:pPr algn="ctr"/>
            <a:r>
              <a:rPr lang="de-DE" sz="2800" b="1" dirty="0" smtClean="0">
                <a:solidFill>
                  <a:schemeClr val="accent1"/>
                </a:solidFill>
              </a:rPr>
              <a:t>Endeffekt: </a:t>
            </a:r>
          </a:p>
          <a:p>
            <a:pPr algn="ctr"/>
            <a:r>
              <a:rPr lang="de-DE" sz="2800" b="1" dirty="0" smtClean="0">
                <a:solidFill>
                  <a:schemeClr val="accent1"/>
                </a:solidFill>
              </a:rPr>
              <a:t>Potentiell unterschiedlichen Mehrheiten in der zwei Kammern</a:t>
            </a:r>
            <a:endParaRPr lang="de-DE" sz="2800" b="1" dirty="0">
              <a:solidFill>
                <a:schemeClr val="accent1"/>
              </a:solidFill>
            </a:endParaRPr>
          </a:p>
          <a:p>
            <a:pPr algn="ctr"/>
            <a:endParaRPr lang="it-IT" sz="2800" dirty="0"/>
          </a:p>
        </p:txBody>
      </p:sp>
      <p:sp>
        <p:nvSpPr>
          <p:cNvPr id="12" name="Freccia a destra 11"/>
          <p:cNvSpPr/>
          <p:nvPr/>
        </p:nvSpPr>
        <p:spPr>
          <a:xfrm>
            <a:off x="2843808" y="5229200"/>
            <a:ext cx="145206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Orientierung der Regionen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478706" cy="579597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689884" y="2600617"/>
            <a:ext cx="890228" cy="369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724128" y="249024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Rechtskoalition </a:t>
            </a:r>
            <a:endParaRPr lang="it-IT" sz="3200" dirty="0"/>
          </a:p>
        </p:txBody>
      </p:sp>
      <p:sp>
        <p:nvSpPr>
          <p:cNvPr id="15" name="Rettangolo 14"/>
          <p:cNvSpPr/>
          <p:nvPr/>
        </p:nvSpPr>
        <p:spPr>
          <a:xfrm>
            <a:off x="4689884" y="3406016"/>
            <a:ext cx="890228" cy="36933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849838" y="329829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Linkskoalition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403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980728"/>
          </a:xfrm>
        </p:spPr>
        <p:txBody>
          <a:bodyPr/>
          <a:lstStyle/>
          <a:p>
            <a:pPr algn="ctr"/>
            <a:r>
              <a:rPr lang="de-DE" sz="6000" b="1" dirty="0" smtClean="0"/>
              <a:t>Lokale Unterschiede</a:t>
            </a:r>
            <a:endParaRPr lang="de-DE" sz="6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4" y="1400944"/>
            <a:ext cx="83058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980728"/>
          </a:xfrm>
        </p:spPr>
        <p:txBody>
          <a:bodyPr/>
          <a:lstStyle/>
          <a:p>
            <a:pPr algn="ctr"/>
            <a:r>
              <a:rPr lang="de-DE" sz="6000" b="1" dirty="0" smtClean="0"/>
              <a:t>Wahlenthaltung %</a:t>
            </a:r>
            <a:endParaRPr lang="de-DE" sz="6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73824"/>
            <a:ext cx="4464496" cy="56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92696"/>
          </a:xfrm>
        </p:spPr>
        <p:txBody>
          <a:bodyPr/>
          <a:lstStyle/>
          <a:p>
            <a:pPr algn="ctr"/>
            <a:r>
              <a:rPr lang="de-DE" sz="4000" b="1" dirty="0" smtClean="0"/>
              <a:t>Mehrheitsparteien auf Gemeindeebene 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7722"/>
            <a:ext cx="4392488" cy="5684396"/>
          </a:xfrm>
          <a:prstGeom prst="rect">
            <a:avLst/>
          </a:prstGeom>
        </p:spPr>
      </p:pic>
      <p:pic>
        <p:nvPicPr>
          <p:cNvPr id="6" name="Immagine 5" descr="G:\Corso Duesseldorf materiali\sistema elettorale\Elezioni_Camera_2013_Comuni_Partiti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5" t="7701" r="2513" b="67628"/>
          <a:stretch/>
        </p:blipFill>
        <p:spPr bwMode="auto">
          <a:xfrm>
            <a:off x="4932040" y="836712"/>
            <a:ext cx="3240360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99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92696"/>
          </a:xfrm>
        </p:spPr>
        <p:txBody>
          <a:bodyPr/>
          <a:lstStyle/>
          <a:p>
            <a:pPr algn="ctr"/>
            <a:r>
              <a:rPr lang="de-DE" sz="4000" b="1" dirty="0" smtClean="0"/>
              <a:t>Spitzenkandidaten auf Gemeindeebene 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1196"/>
            <a:ext cx="4392488" cy="5684396"/>
          </a:xfrm>
          <a:prstGeom prst="rect">
            <a:avLst/>
          </a:prstGeom>
        </p:spPr>
      </p:pic>
      <p:pic>
        <p:nvPicPr>
          <p:cNvPr id="6" name="Immagine 5" descr="G:\Corso Duesseldorf materiali\sistema elettorale\Elezioni_Camera_2013_Comuni_Coalizioni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2" t="7461" r="9677" b="81469"/>
          <a:stretch/>
        </p:blipFill>
        <p:spPr bwMode="auto">
          <a:xfrm>
            <a:off x="4860032" y="1772816"/>
            <a:ext cx="3600400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48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92696"/>
          </a:xfrm>
        </p:spPr>
        <p:txBody>
          <a:bodyPr/>
          <a:lstStyle/>
          <a:p>
            <a:pPr algn="ctr"/>
            <a:r>
              <a:rPr lang="de-DE" sz="3800" b="1" dirty="0" smtClean="0"/>
              <a:t>Wahlergebnisse 2008 - Deputiertenkammer</a:t>
            </a:r>
            <a:endParaRPr lang="de-DE" sz="38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7812"/>
            <a:ext cx="4590209" cy="5805264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5413" r="1488" b="85174"/>
          <a:stretch/>
        </p:blipFill>
        <p:spPr bwMode="auto">
          <a:xfrm>
            <a:off x="4427984" y="1898948"/>
            <a:ext cx="4497908" cy="1440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29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92696"/>
          </a:xfrm>
        </p:spPr>
        <p:txBody>
          <a:bodyPr/>
          <a:lstStyle/>
          <a:p>
            <a:pPr algn="ctr"/>
            <a:r>
              <a:rPr lang="de-DE" sz="3800" b="1" dirty="0" smtClean="0"/>
              <a:t>Wahlergebnisse 2013 - Deputiertenkammer</a:t>
            </a:r>
            <a:endParaRPr lang="de-DE" sz="38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7146"/>
            <a:ext cx="4590209" cy="5805264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3" t="6119" r="1785" b="83762"/>
          <a:stretch/>
        </p:blipFill>
        <p:spPr bwMode="auto">
          <a:xfrm>
            <a:off x="4572000" y="2276872"/>
            <a:ext cx="3888432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14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92696"/>
          </a:xfrm>
        </p:spPr>
        <p:txBody>
          <a:bodyPr/>
          <a:lstStyle/>
          <a:p>
            <a:pPr algn="ctr"/>
            <a:r>
              <a:rPr lang="de-DE" sz="3800" b="1" dirty="0" smtClean="0"/>
              <a:t>Vergleich 2008 - 2013 Deputiertenkammer</a:t>
            </a:r>
            <a:endParaRPr lang="de-DE" sz="38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37" y="831694"/>
            <a:ext cx="4354527" cy="55071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" y="831694"/>
            <a:ext cx="4354527" cy="55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92696"/>
          </a:xfrm>
        </p:spPr>
        <p:txBody>
          <a:bodyPr/>
          <a:lstStyle/>
          <a:p>
            <a:pPr algn="ctr"/>
            <a:r>
              <a:rPr lang="de-DE" sz="3800" b="1" dirty="0" smtClean="0"/>
              <a:t>Wahlergebnisse 2008 - Senat</a:t>
            </a:r>
            <a:endParaRPr lang="de-DE" sz="38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248590" cy="5373216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5" t="5339" b="86017"/>
          <a:stretch/>
        </p:blipFill>
        <p:spPr bwMode="auto">
          <a:xfrm>
            <a:off x="4860032" y="2060848"/>
            <a:ext cx="3960322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68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775410"/>
          </a:xfrm>
        </p:spPr>
        <p:txBody>
          <a:bodyPr/>
          <a:lstStyle/>
          <a:p>
            <a:pPr algn="ctr"/>
            <a:r>
              <a:rPr lang="de-DE" sz="4800" b="1" dirty="0" smtClean="0"/>
              <a:t>Die Reaktion im Ausland</a:t>
            </a:r>
            <a:endParaRPr lang="de-DE" sz="48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39" y="775410"/>
            <a:ext cx="4328554" cy="57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Wahlergebnisse 2013 Senat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" y="620688"/>
            <a:ext cx="4552335" cy="5757364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5776" r="1598" b="83573"/>
          <a:stretch/>
        </p:blipFill>
        <p:spPr bwMode="auto">
          <a:xfrm>
            <a:off x="5292080" y="2348880"/>
            <a:ext cx="3456384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0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Vergleich 2008 – 2013 Senat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78396"/>
            <a:ext cx="4050704" cy="51229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37" y="778396"/>
            <a:ext cx="4038034" cy="51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Ergebnisse 2013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36" y="558154"/>
            <a:ext cx="5237360" cy="58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Vergleich 2008 - 2013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88" y="548681"/>
            <a:ext cx="5891514" cy="59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Einzelne Parteien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2310"/>
            <a:ext cx="6120680" cy="594635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04248" y="185522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1"/>
                </a:solidFill>
              </a:rPr>
              <a:t>Mitte-links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77322" y="2939533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1"/>
                </a:solidFill>
              </a:rPr>
              <a:t>Rechts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39036" y="455610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1"/>
                </a:solidFill>
              </a:rPr>
              <a:t>Zentrum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91622" y="37890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1"/>
                </a:solidFill>
              </a:rPr>
              <a:t>?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96608" y="527027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1"/>
                </a:solidFill>
              </a:rPr>
              <a:t>Links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39036" y="58024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1"/>
                </a:solidFill>
              </a:rPr>
              <a:t>Liberalen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12" name="Parentesi graffa chiusa 11"/>
          <p:cNvSpPr/>
          <p:nvPr/>
        </p:nvSpPr>
        <p:spPr>
          <a:xfrm>
            <a:off x="6444208" y="1772816"/>
            <a:ext cx="360040" cy="74958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3" name="Parentesi graffa chiusa 12"/>
          <p:cNvSpPr/>
          <p:nvPr/>
        </p:nvSpPr>
        <p:spPr>
          <a:xfrm>
            <a:off x="6444208" y="2674803"/>
            <a:ext cx="360040" cy="111423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4" name="Parentesi graffa chiusa 13"/>
          <p:cNvSpPr/>
          <p:nvPr/>
        </p:nvSpPr>
        <p:spPr>
          <a:xfrm>
            <a:off x="6449516" y="4426713"/>
            <a:ext cx="354732" cy="84355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6315344" y="5562660"/>
            <a:ext cx="6046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6300192" y="6070178"/>
            <a:ext cx="553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6300192" y="4081367"/>
            <a:ext cx="910047" cy="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Wahlteilnahme 1948 - 2013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7" y="1229122"/>
            <a:ext cx="861281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485160"/>
          </a:xfrm>
        </p:spPr>
        <p:txBody>
          <a:bodyPr/>
          <a:lstStyle/>
          <a:p>
            <a:pPr algn="ctr"/>
            <a:r>
              <a:rPr lang="de-DE" sz="3500" b="1" dirty="0" smtClean="0"/>
              <a:t>Mehr </a:t>
            </a:r>
            <a:r>
              <a:rPr lang="de-DE" sz="3500" b="1" dirty="0" err="1" smtClean="0"/>
              <a:t>Jügendliche</a:t>
            </a:r>
            <a:r>
              <a:rPr lang="de-DE" sz="3500" b="1" dirty="0" smtClean="0"/>
              <a:t> und Frauen </a:t>
            </a:r>
            <a:endParaRPr lang="de-DE" sz="35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110"/>
            <a:ext cx="3475698" cy="604277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30216" y="1052736"/>
            <a:ext cx="3870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 smtClean="0">
                <a:solidFill>
                  <a:schemeClr val="accent1"/>
                </a:solidFill>
              </a:rPr>
              <a:t>Alter</a:t>
            </a:r>
            <a:endParaRPr lang="it-IT" sz="3800" b="1" dirty="0">
              <a:solidFill>
                <a:schemeClr val="accent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30216" y="2780928"/>
            <a:ext cx="3870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 smtClean="0">
                <a:solidFill>
                  <a:schemeClr val="accent1"/>
                </a:solidFill>
              </a:rPr>
              <a:t>Frauen Allgemein</a:t>
            </a:r>
            <a:endParaRPr lang="it-IT" sz="3800" b="1" dirty="0">
              <a:solidFill>
                <a:schemeClr val="accent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50196" y="4492724"/>
            <a:ext cx="4230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 smtClean="0">
                <a:solidFill>
                  <a:schemeClr val="accent1"/>
                </a:solidFill>
              </a:rPr>
              <a:t>Frauen pro Fraktion</a:t>
            </a:r>
            <a:endParaRPr lang="it-IT" sz="3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Eine schwierige Regierungsbildung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764704"/>
            <a:ext cx="6768752" cy="56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Zusammensetzung der Regierung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4" y="580066"/>
            <a:ext cx="6995864" cy="57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Wie geht es weiter?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28550" y="1196752"/>
            <a:ext cx="8460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 smtClean="0">
                <a:solidFill>
                  <a:schemeClr val="accent1"/>
                </a:solidFill>
              </a:rPr>
              <a:t>„Die politische Lage in Italien ist schwer, aber nicht ernst.“</a:t>
            </a:r>
          </a:p>
          <a:p>
            <a:pPr algn="ctr"/>
            <a:endParaRPr lang="de-DE" sz="3800" b="1" dirty="0">
              <a:solidFill>
                <a:schemeClr val="accent1"/>
              </a:solidFill>
            </a:endParaRPr>
          </a:p>
          <a:p>
            <a:r>
              <a:rPr lang="de-DE" sz="3600" b="1" dirty="0" smtClean="0">
                <a:solidFill>
                  <a:schemeClr val="accent1"/>
                </a:solidFill>
              </a:rPr>
              <a:t>Ennio </a:t>
            </a:r>
            <a:r>
              <a:rPr lang="de-DE" sz="3600" b="1" dirty="0" err="1" smtClean="0">
                <a:solidFill>
                  <a:schemeClr val="accent1"/>
                </a:solidFill>
              </a:rPr>
              <a:t>Flaiano</a:t>
            </a:r>
            <a:r>
              <a:rPr lang="de-DE" sz="3600" b="1" dirty="0" smtClean="0">
                <a:solidFill>
                  <a:schemeClr val="accent1"/>
                </a:solidFill>
              </a:rPr>
              <a:t>, 1910-1972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52" y="2924944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783666"/>
          </a:xfrm>
        </p:spPr>
        <p:txBody>
          <a:bodyPr/>
          <a:lstStyle/>
          <a:p>
            <a:pPr algn="ctr"/>
            <a:r>
              <a:rPr lang="de-DE" sz="5800" b="1" dirty="0" smtClean="0"/>
              <a:t>Stimmzettel BRD</a:t>
            </a:r>
            <a:endParaRPr lang="de-DE" sz="58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9581"/>
            <a:ext cx="5544616" cy="55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16632"/>
            <a:ext cx="8460432" cy="783666"/>
          </a:xfrm>
        </p:spPr>
        <p:txBody>
          <a:bodyPr/>
          <a:lstStyle/>
          <a:p>
            <a:pPr algn="ctr"/>
            <a:r>
              <a:rPr lang="de-DE" sz="5800" b="1" dirty="0" smtClean="0"/>
              <a:t>Stimmzettel Italien # 1</a:t>
            </a:r>
            <a:endParaRPr lang="de-DE" sz="58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4" y="1412776"/>
            <a:ext cx="8023894" cy="44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16632"/>
            <a:ext cx="8460432" cy="783666"/>
          </a:xfrm>
        </p:spPr>
        <p:txBody>
          <a:bodyPr/>
          <a:lstStyle/>
          <a:p>
            <a:pPr algn="ctr"/>
            <a:r>
              <a:rPr lang="de-DE" sz="5800" b="1" dirty="0" smtClean="0"/>
              <a:t>Stimmzettel Italien # 2</a:t>
            </a:r>
            <a:endParaRPr lang="de-DE" sz="58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" y="1340768"/>
            <a:ext cx="7789034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16632"/>
            <a:ext cx="8460432" cy="783666"/>
          </a:xfrm>
        </p:spPr>
        <p:txBody>
          <a:bodyPr/>
          <a:lstStyle/>
          <a:p>
            <a:pPr algn="ctr"/>
            <a:r>
              <a:rPr lang="de-DE" sz="4000" b="1" dirty="0" smtClean="0"/>
              <a:t>Italiens Wahlsystem: eine „Schweinerei“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196752"/>
            <a:ext cx="8460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rgbClr val="002060"/>
                </a:solidFill>
              </a:rPr>
              <a:t>Zwei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Kammern</a:t>
            </a:r>
            <a:endParaRPr lang="it-IT" sz="3600" dirty="0" smtClean="0">
              <a:solidFill>
                <a:srgbClr val="002060"/>
              </a:solidFill>
            </a:endParaRPr>
          </a:p>
          <a:p>
            <a:pPr algn="ctr"/>
            <a:r>
              <a:rPr lang="de-DE" sz="3200" dirty="0" smtClean="0">
                <a:solidFill>
                  <a:srgbClr val="002060"/>
                </a:solidFill>
              </a:rPr>
              <a:t>(Deputiertenkammer und Senat der Republik)</a:t>
            </a:r>
            <a:endParaRPr lang="it-IT" sz="3200" dirty="0" smtClean="0">
              <a:solidFill>
                <a:srgbClr val="002060"/>
              </a:solidFill>
            </a:endParaRPr>
          </a:p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3600" dirty="0" err="1" smtClean="0">
                <a:solidFill>
                  <a:srgbClr val="002060"/>
                </a:solidFill>
              </a:rPr>
              <a:t>Ein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Mehrheitspr</a:t>
            </a:r>
            <a:r>
              <a:rPr lang="de-DE" sz="3600" dirty="0" err="1" smtClean="0">
                <a:solidFill>
                  <a:srgbClr val="002060"/>
                </a:solidFill>
              </a:rPr>
              <a:t>ämie</a:t>
            </a:r>
            <a:r>
              <a:rPr lang="de-DE" sz="3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de-DE" sz="3200" dirty="0" smtClean="0">
                <a:solidFill>
                  <a:srgbClr val="002060"/>
                </a:solidFill>
              </a:rPr>
              <a:t>(Relative Stimmenmehrheit: 55% der Parlamentssitzen)</a:t>
            </a:r>
          </a:p>
          <a:p>
            <a:pPr algn="ctr"/>
            <a:endParaRPr lang="de-DE" sz="3600" dirty="0" smtClean="0">
              <a:solidFill>
                <a:srgbClr val="002060"/>
              </a:solidFill>
            </a:endParaRPr>
          </a:p>
          <a:p>
            <a:pPr algn="ctr"/>
            <a:r>
              <a:rPr lang="de-DE" sz="3600" dirty="0" smtClean="0">
                <a:solidFill>
                  <a:srgbClr val="002060"/>
                </a:solidFill>
              </a:rPr>
              <a:t>Zwei Systeme</a:t>
            </a:r>
          </a:p>
          <a:p>
            <a:pPr algn="ctr"/>
            <a:r>
              <a:rPr lang="de-DE" sz="3200" dirty="0" smtClean="0">
                <a:solidFill>
                  <a:srgbClr val="002060"/>
                </a:solidFill>
              </a:rPr>
              <a:t>(Nationale und Regionale Ebene)</a:t>
            </a:r>
            <a:endParaRPr lang="it-IT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Deputiertenkammer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589666"/>
            <a:ext cx="84604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 smtClean="0">
                <a:solidFill>
                  <a:srgbClr val="002060"/>
                </a:solidFill>
              </a:rPr>
              <a:t>630 Mitglieder</a:t>
            </a:r>
          </a:p>
          <a:p>
            <a:pPr algn="ctr"/>
            <a:r>
              <a:rPr lang="de-DE" sz="3000" dirty="0" smtClean="0">
                <a:solidFill>
                  <a:srgbClr val="002060"/>
                </a:solidFill>
              </a:rPr>
              <a:t>(12 davon aus den „Italiener im Ausland“)</a:t>
            </a:r>
          </a:p>
          <a:p>
            <a:endParaRPr lang="de-DE" sz="3000" dirty="0" smtClean="0">
              <a:solidFill>
                <a:srgbClr val="002060"/>
              </a:solidFill>
            </a:endParaRPr>
          </a:p>
          <a:p>
            <a:pPr algn="ctr"/>
            <a:r>
              <a:rPr lang="de-DE" sz="3000" dirty="0" smtClean="0">
                <a:solidFill>
                  <a:srgbClr val="002060"/>
                </a:solidFill>
              </a:rPr>
              <a:t>Mehrheitsprämie </a:t>
            </a:r>
          </a:p>
          <a:p>
            <a:r>
              <a:rPr lang="de-DE" sz="3000" dirty="0" smtClean="0">
                <a:solidFill>
                  <a:srgbClr val="002060"/>
                </a:solidFill>
              </a:rPr>
              <a:t>Koalition mit der relativen Stimmenmehrheit </a:t>
            </a:r>
            <a:r>
              <a:rPr lang="de-DE" sz="3000" u="sng" dirty="0" smtClean="0">
                <a:solidFill>
                  <a:srgbClr val="002060"/>
                </a:solidFill>
              </a:rPr>
              <a:t>auf nationale Ebene </a:t>
            </a:r>
            <a:r>
              <a:rPr lang="de-DE" sz="3000" dirty="0" smtClean="0">
                <a:solidFill>
                  <a:srgbClr val="002060"/>
                </a:solidFill>
              </a:rPr>
              <a:t>= automatisch 55% der Sitze (340 Parlamentarier)</a:t>
            </a:r>
          </a:p>
          <a:p>
            <a:endParaRPr lang="de-DE" sz="3000" dirty="0" smtClean="0">
              <a:solidFill>
                <a:srgbClr val="002060"/>
              </a:solidFill>
            </a:endParaRPr>
          </a:p>
          <a:p>
            <a:pPr algn="ctr"/>
            <a:r>
              <a:rPr lang="de-DE" sz="3000" dirty="0" smtClean="0">
                <a:solidFill>
                  <a:srgbClr val="002060"/>
                </a:solidFill>
              </a:rPr>
              <a:t>Sperrklausel</a:t>
            </a:r>
          </a:p>
          <a:p>
            <a:pPr marL="514350" indent="-514350">
              <a:buAutoNum type="arabicParenR"/>
            </a:pPr>
            <a:r>
              <a:rPr lang="de-DE" sz="3000" dirty="0" smtClean="0">
                <a:solidFill>
                  <a:srgbClr val="002060"/>
                </a:solidFill>
              </a:rPr>
              <a:t>10% für Koalitionen</a:t>
            </a:r>
          </a:p>
          <a:p>
            <a:pPr marL="514350" indent="-514350">
              <a:buAutoNum type="arabicParenR"/>
            </a:pPr>
            <a:r>
              <a:rPr lang="de-DE" sz="3000" dirty="0" smtClean="0">
                <a:solidFill>
                  <a:srgbClr val="002060"/>
                </a:solidFill>
              </a:rPr>
              <a:t>4% für einzeln kandidierten Parteien</a:t>
            </a:r>
          </a:p>
          <a:p>
            <a:pPr marL="514350" indent="-514350">
              <a:buAutoNum type="arabicParenR"/>
            </a:pPr>
            <a:r>
              <a:rPr lang="de-DE" sz="3000" dirty="0" smtClean="0">
                <a:solidFill>
                  <a:srgbClr val="002060"/>
                </a:solidFill>
              </a:rPr>
              <a:t>2% für koalierten Parteien (Stimmen gültig für die Koalition)</a:t>
            </a:r>
            <a:endParaRPr lang="it-IT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Senat der Republik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589666"/>
            <a:ext cx="84604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 smtClean="0">
                <a:solidFill>
                  <a:srgbClr val="002060"/>
                </a:solidFill>
              </a:rPr>
              <a:t>315 Mitglieder</a:t>
            </a:r>
          </a:p>
          <a:p>
            <a:pPr algn="ctr"/>
            <a:r>
              <a:rPr lang="de-DE" sz="3000" dirty="0" smtClean="0">
                <a:solidFill>
                  <a:srgbClr val="002060"/>
                </a:solidFill>
              </a:rPr>
              <a:t>(6davon aus den „Italiener im Ausland“)</a:t>
            </a:r>
          </a:p>
          <a:p>
            <a:endParaRPr lang="de-DE" sz="3000" dirty="0" smtClean="0">
              <a:solidFill>
                <a:srgbClr val="002060"/>
              </a:solidFill>
            </a:endParaRPr>
          </a:p>
          <a:p>
            <a:pPr algn="ctr"/>
            <a:r>
              <a:rPr lang="de-DE" sz="3000" dirty="0" smtClean="0">
                <a:solidFill>
                  <a:srgbClr val="002060"/>
                </a:solidFill>
              </a:rPr>
              <a:t>Mehrheitsprämie </a:t>
            </a:r>
          </a:p>
          <a:p>
            <a:r>
              <a:rPr lang="de-DE" sz="3000" dirty="0" smtClean="0">
                <a:solidFill>
                  <a:srgbClr val="002060"/>
                </a:solidFill>
              </a:rPr>
              <a:t>Koalition mit der relativen Stimmenmehrheit </a:t>
            </a:r>
            <a:r>
              <a:rPr lang="de-DE" sz="3000" u="sng" dirty="0" smtClean="0">
                <a:solidFill>
                  <a:srgbClr val="002060"/>
                </a:solidFill>
              </a:rPr>
              <a:t>auf regionale Ebene </a:t>
            </a:r>
            <a:r>
              <a:rPr lang="de-DE" sz="3000" dirty="0" smtClean="0">
                <a:solidFill>
                  <a:srgbClr val="002060"/>
                </a:solidFill>
              </a:rPr>
              <a:t>= automatisch 55% der verfügbaren Sitze in jeder Region</a:t>
            </a:r>
          </a:p>
          <a:p>
            <a:endParaRPr lang="de-DE" sz="3000" dirty="0" smtClean="0">
              <a:solidFill>
                <a:srgbClr val="002060"/>
              </a:solidFill>
            </a:endParaRPr>
          </a:p>
          <a:p>
            <a:pPr algn="ctr"/>
            <a:r>
              <a:rPr lang="de-DE" sz="3000" dirty="0" smtClean="0">
                <a:solidFill>
                  <a:srgbClr val="002060"/>
                </a:solidFill>
              </a:rPr>
              <a:t>Sperrklausel (auf regionale Ebene)</a:t>
            </a:r>
          </a:p>
          <a:p>
            <a:pPr marL="514350" indent="-514350">
              <a:buAutoNum type="arabicParenR"/>
            </a:pPr>
            <a:r>
              <a:rPr lang="de-DE" sz="3000" dirty="0">
                <a:solidFill>
                  <a:srgbClr val="002060"/>
                </a:solidFill>
              </a:rPr>
              <a:t>2</a:t>
            </a:r>
            <a:r>
              <a:rPr lang="de-DE" sz="3000" dirty="0" smtClean="0">
                <a:solidFill>
                  <a:srgbClr val="002060"/>
                </a:solidFill>
              </a:rPr>
              <a:t>0% für Koalitionen</a:t>
            </a:r>
          </a:p>
          <a:p>
            <a:pPr marL="514350" indent="-514350">
              <a:buAutoNum type="arabicParenR"/>
            </a:pPr>
            <a:r>
              <a:rPr lang="de-DE" sz="3000" dirty="0">
                <a:solidFill>
                  <a:srgbClr val="002060"/>
                </a:solidFill>
              </a:rPr>
              <a:t>8</a:t>
            </a:r>
            <a:r>
              <a:rPr lang="de-DE" sz="3000" dirty="0" smtClean="0">
                <a:solidFill>
                  <a:srgbClr val="002060"/>
                </a:solidFill>
              </a:rPr>
              <a:t>% für einzeln kandidierten Parteien</a:t>
            </a:r>
          </a:p>
          <a:p>
            <a:pPr marL="514350" indent="-514350">
              <a:buAutoNum type="arabicParenR"/>
            </a:pPr>
            <a:r>
              <a:rPr lang="de-DE" sz="3000" dirty="0">
                <a:solidFill>
                  <a:srgbClr val="002060"/>
                </a:solidFill>
              </a:rPr>
              <a:t>3</a:t>
            </a:r>
            <a:r>
              <a:rPr lang="de-DE" sz="3000" dirty="0" smtClean="0">
                <a:solidFill>
                  <a:srgbClr val="002060"/>
                </a:solidFill>
              </a:rPr>
              <a:t>% für koalierten Parteien (Stimmen gültig für die Koalition)</a:t>
            </a:r>
            <a:endParaRPr lang="it-IT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60432" cy="620688"/>
          </a:xfrm>
        </p:spPr>
        <p:txBody>
          <a:bodyPr/>
          <a:lstStyle/>
          <a:p>
            <a:pPr algn="ctr"/>
            <a:r>
              <a:rPr lang="de-DE" sz="4000" b="1" dirty="0" smtClean="0"/>
              <a:t>Beispiel Deputiertenkammer</a:t>
            </a:r>
            <a:endParaRPr lang="de-DE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488668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de-DE" dirty="0">
                <a:solidFill>
                  <a:srgbClr val="C00000"/>
                </a:solidFill>
              </a:rPr>
              <a:t>De Petris – Italienzentrum – 25. 06.2013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4" y="1052736"/>
            <a:ext cx="4058940" cy="4812972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2987824" y="1917214"/>
            <a:ext cx="1584176" cy="462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268760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1"/>
                </a:solidFill>
              </a:rPr>
              <a:t>Relative </a:t>
            </a:r>
            <a:r>
              <a:rPr lang="it-IT" sz="3200" b="1" dirty="0" err="1" smtClean="0">
                <a:solidFill>
                  <a:schemeClr val="accent1"/>
                </a:solidFill>
              </a:rPr>
              <a:t>Stimmenmehrheit</a:t>
            </a:r>
            <a:endParaRPr lang="it-IT" sz="3200" b="1" dirty="0" smtClean="0">
              <a:solidFill>
                <a:schemeClr val="accent1"/>
              </a:solidFill>
            </a:endParaRPr>
          </a:p>
          <a:p>
            <a:pPr algn="ctr"/>
            <a:endParaRPr lang="it-IT" sz="3200" dirty="0">
              <a:solidFill>
                <a:schemeClr val="accent1"/>
              </a:solidFill>
            </a:endParaRPr>
          </a:p>
          <a:p>
            <a:pPr algn="ctr"/>
            <a:endParaRPr lang="it-IT" sz="3200" dirty="0" smtClean="0">
              <a:solidFill>
                <a:schemeClr val="accent1"/>
              </a:solidFill>
            </a:endParaRPr>
          </a:p>
          <a:p>
            <a:pPr algn="ctr"/>
            <a:endParaRPr lang="it-IT" sz="3200" dirty="0" smtClean="0">
              <a:solidFill>
                <a:schemeClr val="accent1"/>
              </a:solidFill>
            </a:endParaRPr>
          </a:p>
          <a:p>
            <a:pPr algn="ctr"/>
            <a:endParaRPr lang="it-IT" sz="3200" dirty="0" smtClean="0">
              <a:solidFill>
                <a:schemeClr val="accent1"/>
              </a:solidFill>
            </a:endParaRPr>
          </a:p>
          <a:p>
            <a:pPr algn="ctr"/>
            <a:r>
              <a:rPr lang="it-IT" sz="3200" b="1" dirty="0" smtClean="0">
                <a:solidFill>
                  <a:schemeClr val="accent1"/>
                </a:solidFill>
              </a:rPr>
              <a:t>55% </a:t>
            </a:r>
            <a:r>
              <a:rPr lang="it-IT" sz="3200" b="1" dirty="0" err="1" smtClean="0">
                <a:solidFill>
                  <a:schemeClr val="accent1"/>
                </a:solidFill>
              </a:rPr>
              <a:t>der</a:t>
            </a:r>
            <a:r>
              <a:rPr lang="it-IT" sz="3200" b="1" dirty="0" smtClean="0">
                <a:solidFill>
                  <a:schemeClr val="accent1"/>
                </a:solidFill>
              </a:rPr>
              <a:t> </a:t>
            </a:r>
            <a:r>
              <a:rPr lang="it-IT" sz="3200" b="1" dirty="0" err="1" smtClean="0">
                <a:solidFill>
                  <a:schemeClr val="accent1"/>
                </a:solidFill>
              </a:rPr>
              <a:t>Sitze</a:t>
            </a:r>
            <a:endParaRPr lang="it-IT" sz="3200" b="1" dirty="0" smtClean="0">
              <a:solidFill>
                <a:schemeClr val="accent1"/>
              </a:solidFill>
            </a:endParaRPr>
          </a:p>
          <a:p>
            <a:pPr algn="ctr"/>
            <a:r>
              <a:rPr lang="it-IT" sz="3200" b="1" dirty="0" smtClean="0">
                <a:solidFill>
                  <a:schemeClr val="accent1"/>
                </a:solidFill>
              </a:rPr>
              <a:t>=</a:t>
            </a:r>
          </a:p>
          <a:p>
            <a:pPr algn="ctr"/>
            <a:r>
              <a:rPr lang="it-IT" sz="3200" b="1" dirty="0" smtClean="0">
                <a:solidFill>
                  <a:schemeClr val="accent1"/>
                </a:solidFill>
              </a:rPr>
              <a:t>340 </a:t>
            </a:r>
            <a:r>
              <a:rPr lang="it-IT" sz="3200" b="1" dirty="0" err="1" smtClean="0">
                <a:solidFill>
                  <a:schemeClr val="accent1"/>
                </a:solidFill>
              </a:rPr>
              <a:t>Abgeordnet</a:t>
            </a:r>
            <a:r>
              <a:rPr lang="it-IT" sz="3200" b="1" dirty="0" err="1" smtClean="0"/>
              <a:t>en</a:t>
            </a:r>
            <a:endParaRPr lang="it-IT" sz="3200" b="1" dirty="0"/>
          </a:p>
        </p:txBody>
      </p:sp>
      <p:sp>
        <p:nvSpPr>
          <p:cNvPr id="7" name="Freccia a destra 6"/>
          <p:cNvSpPr/>
          <p:nvPr/>
        </p:nvSpPr>
        <p:spPr>
          <a:xfrm rot="5400000">
            <a:off x="5688124" y="3053561"/>
            <a:ext cx="1584176" cy="462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Personalizzato 9">
      <a:dk1>
        <a:srgbClr val="2F2B20"/>
      </a:dk1>
      <a:lt1>
        <a:srgbClr val="E4DFA6"/>
      </a:lt1>
      <a:dk2>
        <a:srgbClr val="9F0000"/>
      </a:dk2>
      <a:lt2>
        <a:srgbClr val="DFDCB7"/>
      </a:lt2>
      <a:accent1>
        <a:srgbClr val="003760"/>
      </a:accent1>
      <a:accent2>
        <a:srgbClr val="C00000"/>
      </a:accent2>
      <a:accent3>
        <a:srgbClr val="849A0A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5508</TotalTime>
  <Words>571</Words>
  <Application>Microsoft Office PowerPoint</Application>
  <PresentationFormat>Presentazione su schermo (4:3)</PresentationFormat>
  <Paragraphs>143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Adiacente</vt:lpstr>
      <vt:lpstr>Parteienpolitische Konstellationen in Italien nach den letzten Parlamentswahlen</vt:lpstr>
      <vt:lpstr>Die Reaktion im Ausland</vt:lpstr>
      <vt:lpstr>Stimmzettel BRD</vt:lpstr>
      <vt:lpstr>Stimmzettel Italien # 1</vt:lpstr>
      <vt:lpstr>Stimmzettel Italien # 2</vt:lpstr>
      <vt:lpstr>Italiens Wahlsystem: eine „Schweinerei“</vt:lpstr>
      <vt:lpstr>Deputiertenkammer</vt:lpstr>
      <vt:lpstr>Senat der Republik</vt:lpstr>
      <vt:lpstr>Beispiel Deputiertenkammer</vt:lpstr>
      <vt:lpstr>Beispiel Senat der Republik</vt:lpstr>
      <vt:lpstr>Orientierung der Regionen</vt:lpstr>
      <vt:lpstr>Lokale Unterschiede</vt:lpstr>
      <vt:lpstr>Wahlenthaltung %</vt:lpstr>
      <vt:lpstr>Mehrheitsparteien auf Gemeindeebene </vt:lpstr>
      <vt:lpstr>Spitzenkandidaten auf Gemeindeebene </vt:lpstr>
      <vt:lpstr>Wahlergebnisse 2008 - Deputiertenkammer</vt:lpstr>
      <vt:lpstr>Wahlergebnisse 2013 - Deputiertenkammer</vt:lpstr>
      <vt:lpstr>Vergleich 2008 - 2013 Deputiertenkammer</vt:lpstr>
      <vt:lpstr>Wahlergebnisse 2008 - Senat</vt:lpstr>
      <vt:lpstr>Wahlergebnisse 2013 Senat</vt:lpstr>
      <vt:lpstr>Vergleich 2008 – 2013 Senat</vt:lpstr>
      <vt:lpstr>Ergebnisse 2013</vt:lpstr>
      <vt:lpstr>Vergleich 2008 - 2013</vt:lpstr>
      <vt:lpstr>Einzelne Parteien</vt:lpstr>
      <vt:lpstr>Wahlteilnahme 1948 - 2013</vt:lpstr>
      <vt:lpstr>Mehr Jügendliche und Frauen </vt:lpstr>
      <vt:lpstr>Eine schwierige Regierungsbildung</vt:lpstr>
      <vt:lpstr>Zusammensetzung der Regierung</vt:lpstr>
      <vt:lpstr>Wie geht es weiter?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das italienische Recht und die italienische Rechssprache</dc:title>
  <dc:creator>Andrea</dc:creator>
  <cp:lastModifiedBy>Utente</cp:lastModifiedBy>
  <cp:revision>101</cp:revision>
  <dcterms:created xsi:type="dcterms:W3CDTF">2013-06-02T10:05:51Z</dcterms:created>
  <dcterms:modified xsi:type="dcterms:W3CDTF">2013-06-21T12:01:06Z</dcterms:modified>
</cp:coreProperties>
</file>